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sldIdLst>
    <p:sldId id="256" r:id="rId2"/>
    <p:sldId id="257" r:id="rId3"/>
    <p:sldId id="258" r:id="rId4"/>
    <p:sldId id="259" r:id="rId5"/>
    <p:sldId id="261" r:id="rId6"/>
    <p:sldId id="263" r:id="rId7"/>
    <p:sldId id="260" r:id="rId8"/>
    <p:sldId id="262" r:id="rId9"/>
    <p:sldId id="274" r:id="rId10"/>
    <p:sldId id="276" r:id="rId11"/>
    <p:sldId id="264" r:id="rId12"/>
    <p:sldId id="265" r:id="rId13"/>
    <p:sldId id="266" r:id="rId14"/>
    <p:sldId id="267" r:id="rId15"/>
    <p:sldId id="268" r:id="rId16"/>
    <p:sldId id="269" r:id="rId17"/>
    <p:sldId id="270" r:id="rId18"/>
    <p:sldId id="271" r:id="rId19"/>
    <p:sldId id="272" r:id="rId20"/>
    <p:sldId id="273"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showGuides="1">
      <p:cViewPr varScale="1">
        <p:scale>
          <a:sx n="90" d="100"/>
          <a:sy n="90" d="100"/>
        </p:scale>
        <p:origin x="768" y="6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7756D2-4448-444A-A5D4-84FFE437F8BA}" type="doc">
      <dgm:prSet loTypeId="urn:microsoft.com/office/officeart/2005/8/layout/chevron2" loCatId="list" qsTypeId="urn:microsoft.com/office/officeart/2005/8/quickstyle/simple5" qsCatId="simple" csTypeId="urn:microsoft.com/office/officeart/2005/8/colors/colorful1" csCatId="colorful" phldr="1"/>
      <dgm:spPr/>
      <dgm:t>
        <a:bodyPr/>
        <a:lstStyle/>
        <a:p>
          <a:endParaRPr lang="en-US"/>
        </a:p>
      </dgm:t>
    </dgm:pt>
    <dgm:pt modelId="{5F7E0C16-E9E3-4FAD-B113-A60D1D02F7CA}">
      <dgm:prSet phldrT="[Text]" custT="1"/>
      <dgm:spPr/>
      <dgm:t>
        <a:bodyPr/>
        <a:lstStyle/>
        <a:p>
          <a:r>
            <a:rPr lang="en-US" sz="1400" b="1" dirty="0"/>
            <a:t>Low-Hanging Fruit</a:t>
          </a:r>
        </a:p>
      </dgm:t>
    </dgm:pt>
    <dgm:pt modelId="{D2F9C2BA-97E7-4ABC-B8B0-5EB9D7BE6A2B}" type="parTrans" cxnId="{AC005630-D402-46EB-8687-A9DFE73A7EB6}">
      <dgm:prSet/>
      <dgm:spPr/>
      <dgm:t>
        <a:bodyPr/>
        <a:lstStyle/>
        <a:p>
          <a:endParaRPr lang="en-US"/>
        </a:p>
      </dgm:t>
    </dgm:pt>
    <dgm:pt modelId="{ACFCABB6-9153-44B0-AB15-8BF24FC04E4D}" type="sibTrans" cxnId="{AC005630-D402-46EB-8687-A9DFE73A7EB6}">
      <dgm:prSet/>
      <dgm:spPr/>
      <dgm:t>
        <a:bodyPr/>
        <a:lstStyle/>
        <a:p>
          <a:endParaRPr lang="en-US"/>
        </a:p>
      </dgm:t>
    </dgm:pt>
    <dgm:pt modelId="{5AE8DF1D-13E0-4D6C-BB4A-097AFCB8C4C8}">
      <dgm:prSet phldrT="[Text]"/>
      <dgm:spPr/>
      <dgm:t>
        <a:bodyPr/>
        <a:lstStyle/>
        <a:p>
          <a:r>
            <a:rPr lang="en-US" dirty="0"/>
            <a:t>Registration/Enrollment Form Language</a:t>
          </a:r>
        </a:p>
      </dgm:t>
    </dgm:pt>
    <dgm:pt modelId="{1593450C-D2ED-44DE-85CE-8BC7A428A29C}" type="parTrans" cxnId="{8FC0C22C-9F50-44C0-AD55-D63578C8ACE0}">
      <dgm:prSet/>
      <dgm:spPr/>
      <dgm:t>
        <a:bodyPr/>
        <a:lstStyle/>
        <a:p>
          <a:endParaRPr lang="en-US"/>
        </a:p>
      </dgm:t>
    </dgm:pt>
    <dgm:pt modelId="{BE47D392-CD45-4D29-A86A-070D4432E105}" type="sibTrans" cxnId="{8FC0C22C-9F50-44C0-AD55-D63578C8ACE0}">
      <dgm:prSet/>
      <dgm:spPr/>
      <dgm:t>
        <a:bodyPr/>
        <a:lstStyle/>
        <a:p>
          <a:endParaRPr lang="en-US"/>
        </a:p>
      </dgm:t>
    </dgm:pt>
    <dgm:pt modelId="{9A981BEC-D7E8-4B9E-86E1-54D39DC28C3E}">
      <dgm:prSet phldrT="[Text]"/>
      <dgm:spPr/>
      <dgm:t>
        <a:bodyPr/>
        <a:lstStyle/>
        <a:p>
          <a:r>
            <a:rPr lang="en-US"/>
            <a:t>Classroom &amp; Staff Policies</a:t>
          </a:r>
        </a:p>
      </dgm:t>
    </dgm:pt>
    <dgm:pt modelId="{F51352CD-D662-4C87-B5C9-CAB904B83A74}" type="parTrans" cxnId="{F598F441-0FFD-43A8-9045-C19C5F0E157C}">
      <dgm:prSet/>
      <dgm:spPr/>
      <dgm:t>
        <a:bodyPr/>
        <a:lstStyle/>
        <a:p>
          <a:endParaRPr lang="en-US"/>
        </a:p>
      </dgm:t>
    </dgm:pt>
    <dgm:pt modelId="{5390C895-70D9-4905-8BA5-B7BA882CF7ED}" type="sibTrans" cxnId="{F598F441-0FFD-43A8-9045-C19C5F0E157C}">
      <dgm:prSet/>
      <dgm:spPr/>
      <dgm:t>
        <a:bodyPr/>
        <a:lstStyle/>
        <a:p>
          <a:endParaRPr lang="en-US"/>
        </a:p>
      </dgm:t>
    </dgm:pt>
    <dgm:pt modelId="{2C3436B4-6A46-48BB-BC57-F087BDE758CB}">
      <dgm:prSet phldrT="[Text]" custT="1"/>
      <dgm:spPr/>
      <dgm:t>
        <a:bodyPr/>
        <a:lstStyle/>
        <a:p>
          <a:r>
            <a:rPr lang="en-US" sz="1400" b="1" dirty="0"/>
            <a:t>Intermediate Steps</a:t>
          </a:r>
        </a:p>
      </dgm:t>
    </dgm:pt>
    <dgm:pt modelId="{50F3B489-542E-4196-B66F-37A3E9FD51E7}" type="parTrans" cxnId="{0B15A283-468C-4B66-BE9A-1217877253AF}">
      <dgm:prSet/>
      <dgm:spPr/>
      <dgm:t>
        <a:bodyPr/>
        <a:lstStyle/>
        <a:p>
          <a:endParaRPr lang="en-US"/>
        </a:p>
      </dgm:t>
    </dgm:pt>
    <dgm:pt modelId="{1D92FEAC-9293-48D0-AAB1-81EC619DDDE3}" type="sibTrans" cxnId="{0B15A283-468C-4B66-BE9A-1217877253AF}">
      <dgm:prSet/>
      <dgm:spPr/>
      <dgm:t>
        <a:bodyPr/>
        <a:lstStyle/>
        <a:p>
          <a:endParaRPr lang="en-US"/>
        </a:p>
      </dgm:t>
    </dgm:pt>
    <dgm:pt modelId="{CDB87C5C-C443-4737-B497-2DFB3C36A11D}">
      <dgm:prSet phldrT="[Text]"/>
      <dgm:spPr/>
      <dgm:t>
        <a:bodyPr/>
        <a:lstStyle/>
        <a:p>
          <a:r>
            <a:rPr lang="en-US"/>
            <a:t>Awareness-Raising</a:t>
          </a:r>
        </a:p>
      </dgm:t>
    </dgm:pt>
    <dgm:pt modelId="{57795EEE-6F21-4DF7-B6BC-8141B9EE1654}" type="parTrans" cxnId="{06F14477-B458-424D-8403-BE2EE52CAC9F}">
      <dgm:prSet/>
      <dgm:spPr/>
      <dgm:t>
        <a:bodyPr/>
        <a:lstStyle/>
        <a:p>
          <a:endParaRPr lang="en-US"/>
        </a:p>
      </dgm:t>
    </dgm:pt>
    <dgm:pt modelId="{BF78CCBD-A957-4F8F-8411-729DDCED80A3}" type="sibTrans" cxnId="{06F14477-B458-424D-8403-BE2EE52CAC9F}">
      <dgm:prSet/>
      <dgm:spPr/>
      <dgm:t>
        <a:bodyPr/>
        <a:lstStyle/>
        <a:p>
          <a:endParaRPr lang="en-US"/>
        </a:p>
      </dgm:t>
    </dgm:pt>
    <dgm:pt modelId="{B6284673-C674-4841-8F87-47827046F0BB}">
      <dgm:prSet phldrT="[Text]"/>
      <dgm:spPr/>
      <dgm:t>
        <a:bodyPr/>
        <a:lstStyle/>
        <a:p>
          <a:r>
            <a:rPr lang="en-US"/>
            <a:t>Schedule &amp; Space Considerations</a:t>
          </a:r>
        </a:p>
      </dgm:t>
    </dgm:pt>
    <dgm:pt modelId="{32F6A591-30C8-4AE5-9EF7-5BA3CFF8B812}" type="parTrans" cxnId="{965C15CB-EDD7-4A14-8491-FDB3B03FF689}">
      <dgm:prSet/>
      <dgm:spPr/>
      <dgm:t>
        <a:bodyPr/>
        <a:lstStyle/>
        <a:p>
          <a:endParaRPr lang="en-US"/>
        </a:p>
      </dgm:t>
    </dgm:pt>
    <dgm:pt modelId="{BDD36EE6-EB46-443C-A8BC-733EC1B17BC7}" type="sibTrans" cxnId="{965C15CB-EDD7-4A14-8491-FDB3B03FF689}">
      <dgm:prSet/>
      <dgm:spPr/>
      <dgm:t>
        <a:bodyPr/>
        <a:lstStyle/>
        <a:p>
          <a:endParaRPr lang="en-US"/>
        </a:p>
      </dgm:t>
    </dgm:pt>
    <dgm:pt modelId="{CD25D3C8-29A1-481B-AACB-9DEDBA9816D7}">
      <dgm:prSet phldrT="[Text]"/>
      <dgm:spPr/>
      <dgm:t>
        <a:bodyPr/>
        <a:lstStyle/>
        <a:p>
          <a:r>
            <a:rPr lang="en-US" b="1" dirty="0"/>
            <a:t>Advanced Accommodation</a:t>
          </a:r>
        </a:p>
      </dgm:t>
    </dgm:pt>
    <dgm:pt modelId="{07F5604C-559C-40F5-BDA5-6FCB55391CAE}" type="parTrans" cxnId="{9E8AE19A-8943-489D-9D3A-DFC1EC42E937}">
      <dgm:prSet/>
      <dgm:spPr/>
      <dgm:t>
        <a:bodyPr/>
        <a:lstStyle/>
        <a:p>
          <a:endParaRPr lang="en-US"/>
        </a:p>
      </dgm:t>
    </dgm:pt>
    <dgm:pt modelId="{47EBAED7-1286-4B72-8AB7-93821430C103}" type="sibTrans" cxnId="{9E8AE19A-8943-489D-9D3A-DFC1EC42E937}">
      <dgm:prSet/>
      <dgm:spPr/>
      <dgm:t>
        <a:bodyPr/>
        <a:lstStyle/>
        <a:p>
          <a:endParaRPr lang="en-US"/>
        </a:p>
      </dgm:t>
    </dgm:pt>
    <dgm:pt modelId="{521F5171-DFD6-4B2E-A79B-7E42BEB6FD10}">
      <dgm:prSet phldrT="[Text]"/>
      <dgm:spPr/>
      <dgm:t>
        <a:bodyPr/>
        <a:lstStyle/>
        <a:p>
          <a:r>
            <a:rPr lang="en-US" dirty="0"/>
            <a:t>Infrastructure &amp; Programmatic Structure</a:t>
          </a:r>
        </a:p>
      </dgm:t>
    </dgm:pt>
    <dgm:pt modelId="{649E8B76-F638-4EFF-B4E3-EE3E94C354F3}" type="parTrans" cxnId="{D1F7D560-2C11-4452-A557-F5ACC4E3B0BC}">
      <dgm:prSet/>
      <dgm:spPr/>
      <dgm:t>
        <a:bodyPr/>
        <a:lstStyle/>
        <a:p>
          <a:endParaRPr lang="en-US"/>
        </a:p>
      </dgm:t>
    </dgm:pt>
    <dgm:pt modelId="{3A0E4AF9-10F7-4CD0-9554-D83A55788F31}" type="sibTrans" cxnId="{D1F7D560-2C11-4452-A557-F5ACC4E3B0BC}">
      <dgm:prSet/>
      <dgm:spPr/>
      <dgm:t>
        <a:bodyPr/>
        <a:lstStyle/>
        <a:p>
          <a:endParaRPr lang="en-US"/>
        </a:p>
      </dgm:t>
    </dgm:pt>
    <dgm:pt modelId="{316CA635-735E-4956-A4B8-35C60728E69A}">
      <dgm:prSet phldrT="[Text]"/>
      <dgm:spPr/>
      <dgm:t>
        <a:bodyPr/>
        <a:lstStyle/>
        <a:p>
          <a:r>
            <a:rPr lang="en-US"/>
            <a:t>Active Outreach (student &amp; staff)</a:t>
          </a:r>
        </a:p>
      </dgm:t>
    </dgm:pt>
    <dgm:pt modelId="{7375E426-D875-42C1-B6D8-F33AC574CDC1}" type="parTrans" cxnId="{0C3CA8C7-93CF-42E2-B6FD-D604EE1031EA}">
      <dgm:prSet/>
      <dgm:spPr/>
      <dgm:t>
        <a:bodyPr/>
        <a:lstStyle/>
        <a:p>
          <a:endParaRPr lang="en-US"/>
        </a:p>
      </dgm:t>
    </dgm:pt>
    <dgm:pt modelId="{931FBA64-E866-4342-88DE-95B99FF0162D}" type="sibTrans" cxnId="{0C3CA8C7-93CF-42E2-B6FD-D604EE1031EA}">
      <dgm:prSet/>
      <dgm:spPr/>
      <dgm:t>
        <a:bodyPr/>
        <a:lstStyle/>
        <a:p>
          <a:endParaRPr lang="en-US"/>
        </a:p>
      </dgm:t>
    </dgm:pt>
    <dgm:pt modelId="{91C6CCD2-EC29-46B0-B30D-DD6D199B3ED1}" type="pres">
      <dgm:prSet presAssocID="{9D7756D2-4448-444A-A5D4-84FFE437F8BA}" presName="linearFlow" presStyleCnt="0">
        <dgm:presLayoutVars>
          <dgm:dir/>
          <dgm:animLvl val="lvl"/>
          <dgm:resizeHandles val="exact"/>
        </dgm:presLayoutVars>
      </dgm:prSet>
      <dgm:spPr/>
    </dgm:pt>
    <dgm:pt modelId="{39D56953-1A71-45DC-97FF-50D6154EFDA7}" type="pres">
      <dgm:prSet presAssocID="{5F7E0C16-E9E3-4FAD-B113-A60D1D02F7CA}" presName="composite" presStyleCnt="0"/>
      <dgm:spPr/>
    </dgm:pt>
    <dgm:pt modelId="{73931974-40A4-467C-9BE9-CBA8E27CBEE3}" type="pres">
      <dgm:prSet presAssocID="{5F7E0C16-E9E3-4FAD-B113-A60D1D02F7CA}" presName="parentText" presStyleLbl="alignNode1" presStyleIdx="0" presStyleCnt="3">
        <dgm:presLayoutVars>
          <dgm:chMax val="1"/>
          <dgm:bulletEnabled val="1"/>
        </dgm:presLayoutVars>
      </dgm:prSet>
      <dgm:spPr/>
    </dgm:pt>
    <dgm:pt modelId="{DF31AD20-8464-413C-B97B-638E14CC91F0}" type="pres">
      <dgm:prSet presAssocID="{5F7E0C16-E9E3-4FAD-B113-A60D1D02F7CA}" presName="descendantText" presStyleLbl="alignAcc1" presStyleIdx="0" presStyleCnt="3">
        <dgm:presLayoutVars>
          <dgm:bulletEnabled val="1"/>
        </dgm:presLayoutVars>
      </dgm:prSet>
      <dgm:spPr/>
    </dgm:pt>
    <dgm:pt modelId="{CA7FEB00-CD5B-4E27-A696-3019604786FE}" type="pres">
      <dgm:prSet presAssocID="{ACFCABB6-9153-44B0-AB15-8BF24FC04E4D}" presName="sp" presStyleCnt="0"/>
      <dgm:spPr/>
    </dgm:pt>
    <dgm:pt modelId="{22323E53-0D65-4E82-8F90-D9F1CA31C8D0}" type="pres">
      <dgm:prSet presAssocID="{2C3436B4-6A46-48BB-BC57-F087BDE758CB}" presName="composite" presStyleCnt="0"/>
      <dgm:spPr/>
    </dgm:pt>
    <dgm:pt modelId="{1FA4C710-CCBE-4AAF-8987-1630781D6621}" type="pres">
      <dgm:prSet presAssocID="{2C3436B4-6A46-48BB-BC57-F087BDE758CB}" presName="parentText" presStyleLbl="alignNode1" presStyleIdx="1" presStyleCnt="3">
        <dgm:presLayoutVars>
          <dgm:chMax val="1"/>
          <dgm:bulletEnabled val="1"/>
        </dgm:presLayoutVars>
      </dgm:prSet>
      <dgm:spPr/>
    </dgm:pt>
    <dgm:pt modelId="{2C128438-C05D-4401-9340-197782488CAD}" type="pres">
      <dgm:prSet presAssocID="{2C3436B4-6A46-48BB-BC57-F087BDE758CB}" presName="descendantText" presStyleLbl="alignAcc1" presStyleIdx="1" presStyleCnt="3">
        <dgm:presLayoutVars>
          <dgm:bulletEnabled val="1"/>
        </dgm:presLayoutVars>
      </dgm:prSet>
      <dgm:spPr/>
    </dgm:pt>
    <dgm:pt modelId="{CF63E693-363D-444E-823A-FFB1290F6FF8}" type="pres">
      <dgm:prSet presAssocID="{1D92FEAC-9293-48D0-AAB1-81EC619DDDE3}" presName="sp" presStyleCnt="0"/>
      <dgm:spPr/>
    </dgm:pt>
    <dgm:pt modelId="{D21193FF-F0CD-4A75-ACE0-0BACCAF62671}" type="pres">
      <dgm:prSet presAssocID="{CD25D3C8-29A1-481B-AACB-9DEDBA9816D7}" presName="composite" presStyleCnt="0"/>
      <dgm:spPr/>
    </dgm:pt>
    <dgm:pt modelId="{C0851F5E-8ECD-4576-A89E-9E642AC78673}" type="pres">
      <dgm:prSet presAssocID="{CD25D3C8-29A1-481B-AACB-9DEDBA9816D7}" presName="parentText" presStyleLbl="alignNode1" presStyleIdx="2" presStyleCnt="3">
        <dgm:presLayoutVars>
          <dgm:chMax val="1"/>
          <dgm:bulletEnabled val="1"/>
        </dgm:presLayoutVars>
      </dgm:prSet>
      <dgm:spPr/>
    </dgm:pt>
    <dgm:pt modelId="{634FEE20-13E9-44FD-8F1A-5985BB7B573A}" type="pres">
      <dgm:prSet presAssocID="{CD25D3C8-29A1-481B-AACB-9DEDBA9816D7}" presName="descendantText" presStyleLbl="alignAcc1" presStyleIdx="2" presStyleCnt="3">
        <dgm:presLayoutVars>
          <dgm:bulletEnabled val="1"/>
        </dgm:presLayoutVars>
      </dgm:prSet>
      <dgm:spPr/>
    </dgm:pt>
  </dgm:ptLst>
  <dgm:cxnLst>
    <dgm:cxn modelId="{BAB42506-AA4A-4AA5-9248-E1AB31D7826E}" type="presOf" srcId="{316CA635-735E-4956-A4B8-35C60728E69A}" destId="{634FEE20-13E9-44FD-8F1A-5985BB7B573A}" srcOrd="0" destOrd="1" presId="urn:microsoft.com/office/officeart/2005/8/layout/chevron2"/>
    <dgm:cxn modelId="{8FC0C22C-9F50-44C0-AD55-D63578C8ACE0}" srcId="{5F7E0C16-E9E3-4FAD-B113-A60D1D02F7CA}" destId="{5AE8DF1D-13E0-4D6C-BB4A-097AFCB8C4C8}" srcOrd="0" destOrd="0" parTransId="{1593450C-D2ED-44DE-85CE-8BC7A428A29C}" sibTransId="{BE47D392-CD45-4D29-A86A-070D4432E105}"/>
    <dgm:cxn modelId="{AC005630-D402-46EB-8687-A9DFE73A7EB6}" srcId="{9D7756D2-4448-444A-A5D4-84FFE437F8BA}" destId="{5F7E0C16-E9E3-4FAD-B113-A60D1D02F7CA}" srcOrd="0" destOrd="0" parTransId="{D2F9C2BA-97E7-4ABC-B8B0-5EB9D7BE6A2B}" sibTransId="{ACFCABB6-9153-44B0-AB15-8BF24FC04E4D}"/>
    <dgm:cxn modelId="{10C57334-E590-40B1-AAC2-0736017B132E}" type="presOf" srcId="{B6284673-C674-4841-8F87-47827046F0BB}" destId="{2C128438-C05D-4401-9340-197782488CAD}" srcOrd="0" destOrd="1" presId="urn:microsoft.com/office/officeart/2005/8/layout/chevron2"/>
    <dgm:cxn modelId="{D1F7D560-2C11-4452-A557-F5ACC4E3B0BC}" srcId="{CD25D3C8-29A1-481B-AACB-9DEDBA9816D7}" destId="{521F5171-DFD6-4B2E-A79B-7E42BEB6FD10}" srcOrd="0" destOrd="0" parTransId="{649E8B76-F638-4EFF-B4E3-EE3E94C354F3}" sibTransId="{3A0E4AF9-10F7-4CD0-9554-D83A55788F31}"/>
    <dgm:cxn modelId="{F598F441-0FFD-43A8-9045-C19C5F0E157C}" srcId="{5F7E0C16-E9E3-4FAD-B113-A60D1D02F7CA}" destId="{9A981BEC-D7E8-4B9E-86E1-54D39DC28C3E}" srcOrd="1" destOrd="0" parTransId="{F51352CD-D662-4C87-B5C9-CAB904B83A74}" sibTransId="{5390C895-70D9-4905-8BA5-B7BA882CF7ED}"/>
    <dgm:cxn modelId="{806A7463-8D46-4B88-B1FB-41ED6E010146}" type="presOf" srcId="{CDB87C5C-C443-4737-B497-2DFB3C36A11D}" destId="{2C128438-C05D-4401-9340-197782488CAD}" srcOrd="0" destOrd="0" presId="urn:microsoft.com/office/officeart/2005/8/layout/chevron2"/>
    <dgm:cxn modelId="{D3B6F643-6444-43F7-94F1-C4ABC8314D2C}" type="presOf" srcId="{CD25D3C8-29A1-481B-AACB-9DEDBA9816D7}" destId="{C0851F5E-8ECD-4576-A89E-9E642AC78673}" srcOrd="0" destOrd="0" presId="urn:microsoft.com/office/officeart/2005/8/layout/chevron2"/>
    <dgm:cxn modelId="{3E1B3A46-A687-47E6-A1ED-081D7B519D16}" type="presOf" srcId="{2C3436B4-6A46-48BB-BC57-F087BDE758CB}" destId="{1FA4C710-CCBE-4AAF-8987-1630781D6621}" srcOrd="0" destOrd="0" presId="urn:microsoft.com/office/officeart/2005/8/layout/chevron2"/>
    <dgm:cxn modelId="{69535A4B-7567-47C4-9CF7-84B068CF9A77}" type="presOf" srcId="{5F7E0C16-E9E3-4FAD-B113-A60D1D02F7CA}" destId="{73931974-40A4-467C-9BE9-CBA8E27CBEE3}" srcOrd="0" destOrd="0" presId="urn:microsoft.com/office/officeart/2005/8/layout/chevron2"/>
    <dgm:cxn modelId="{06F14477-B458-424D-8403-BE2EE52CAC9F}" srcId="{2C3436B4-6A46-48BB-BC57-F087BDE758CB}" destId="{CDB87C5C-C443-4737-B497-2DFB3C36A11D}" srcOrd="0" destOrd="0" parTransId="{57795EEE-6F21-4DF7-B6BC-8141B9EE1654}" sibTransId="{BF78CCBD-A957-4F8F-8411-729DDCED80A3}"/>
    <dgm:cxn modelId="{8C2A3D7C-740C-47B2-A2F5-130B13908C61}" type="presOf" srcId="{9A981BEC-D7E8-4B9E-86E1-54D39DC28C3E}" destId="{DF31AD20-8464-413C-B97B-638E14CC91F0}" srcOrd="0" destOrd="1" presId="urn:microsoft.com/office/officeart/2005/8/layout/chevron2"/>
    <dgm:cxn modelId="{0B15A283-468C-4B66-BE9A-1217877253AF}" srcId="{9D7756D2-4448-444A-A5D4-84FFE437F8BA}" destId="{2C3436B4-6A46-48BB-BC57-F087BDE758CB}" srcOrd="1" destOrd="0" parTransId="{50F3B489-542E-4196-B66F-37A3E9FD51E7}" sibTransId="{1D92FEAC-9293-48D0-AAB1-81EC619DDDE3}"/>
    <dgm:cxn modelId="{9E8AE19A-8943-489D-9D3A-DFC1EC42E937}" srcId="{9D7756D2-4448-444A-A5D4-84FFE437F8BA}" destId="{CD25D3C8-29A1-481B-AACB-9DEDBA9816D7}" srcOrd="2" destOrd="0" parTransId="{07F5604C-559C-40F5-BDA5-6FCB55391CAE}" sibTransId="{47EBAED7-1286-4B72-8AB7-93821430C103}"/>
    <dgm:cxn modelId="{B8A7D39C-3C5F-48D9-8FAE-DA3E0E338E74}" type="presOf" srcId="{5AE8DF1D-13E0-4D6C-BB4A-097AFCB8C4C8}" destId="{DF31AD20-8464-413C-B97B-638E14CC91F0}" srcOrd="0" destOrd="0" presId="urn:microsoft.com/office/officeart/2005/8/layout/chevron2"/>
    <dgm:cxn modelId="{04BE5FBC-C958-4C8F-8FE9-843A5D8AA9D2}" type="presOf" srcId="{9D7756D2-4448-444A-A5D4-84FFE437F8BA}" destId="{91C6CCD2-EC29-46B0-B30D-DD6D199B3ED1}" srcOrd="0" destOrd="0" presId="urn:microsoft.com/office/officeart/2005/8/layout/chevron2"/>
    <dgm:cxn modelId="{0C3CA8C7-93CF-42E2-B6FD-D604EE1031EA}" srcId="{CD25D3C8-29A1-481B-AACB-9DEDBA9816D7}" destId="{316CA635-735E-4956-A4B8-35C60728E69A}" srcOrd="1" destOrd="0" parTransId="{7375E426-D875-42C1-B6D8-F33AC574CDC1}" sibTransId="{931FBA64-E866-4342-88DE-95B99FF0162D}"/>
    <dgm:cxn modelId="{965C15CB-EDD7-4A14-8491-FDB3B03FF689}" srcId="{2C3436B4-6A46-48BB-BC57-F087BDE758CB}" destId="{B6284673-C674-4841-8F87-47827046F0BB}" srcOrd="1" destOrd="0" parTransId="{32F6A591-30C8-4AE5-9EF7-5BA3CFF8B812}" sibTransId="{BDD36EE6-EB46-443C-A8BC-733EC1B17BC7}"/>
    <dgm:cxn modelId="{19D20AD6-1165-4E8C-8743-7CAD2D663A2E}" type="presOf" srcId="{521F5171-DFD6-4B2E-A79B-7E42BEB6FD10}" destId="{634FEE20-13E9-44FD-8F1A-5985BB7B573A}" srcOrd="0" destOrd="0" presId="urn:microsoft.com/office/officeart/2005/8/layout/chevron2"/>
    <dgm:cxn modelId="{DB5C18C0-3A39-4A82-BB71-5011038A692C}" type="presParOf" srcId="{91C6CCD2-EC29-46B0-B30D-DD6D199B3ED1}" destId="{39D56953-1A71-45DC-97FF-50D6154EFDA7}" srcOrd="0" destOrd="0" presId="urn:microsoft.com/office/officeart/2005/8/layout/chevron2"/>
    <dgm:cxn modelId="{8A34D537-5FA6-4B06-B5E1-035CD8EA0F2B}" type="presParOf" srcId="{39D56953-1A71-45DC-97FF-50D6154EFDA7}" destId="{73931974-40A4-467C-9BE9-CBA8E27CBEE3}" srcOrd="0" destOrd="0" presId="urn:microsoft.com/office/officeart/2005/8/layout/chevron2"/>
    <dgm:cxn modelId="{6A2B7EC7-E11D-4F64-A8A1-63592E2E9BA4}" type="presParOf" srcId="{39D56953-1A71-45DC-97FF-50D6154EFDA7}" destId="{DF31AD20-8464-413C-B97B-638E14CC91F0}" srcOrd="1" destOrd="0" presId="urn:microsoft.com/office/officeart/2005/8/layout/chevron2"/>
    <dgm:cxn modelId="{F78C6A9D-8BBB-44E7-918C-C3E3480068AD}" type="presParOf" srcId="{91C6CCD2-EC29-46B0-B30D-DD6D199B3ED1}" destId="{CA7FEB00-CD5B-4E27-A696-3019604786FE}" srcOrd="1" destOrd="0" presId="urn:microsoft.com/office/officeart/2005/8/layout/chevron2"/>
    <dgm:cxn modelId="{482CED48-F6A7-4E6F-9383-A977373EAAE4}" type="presParOf" srcId="{91C6CCD2-EC29-46B0-B30D-DD6D199B3ED1}" destId="{22323E53-0D65-4E82-8F90-D9F1CA31C8D0}" srcOrd="2" destOrd="0" presId="urn:microsoft.com/office/officeart/2005/8/layout/chevron2"/>
    <dgm:cxn modelId="{5B277AAF-279F-4904-BCBA-15D264C3C14B}" type="presParOf" srcId="{22323E53-0D65-4E82-8F90-D9F1CA31C8D0}" destId="{1FA4C710-CCBE-4AAF-8987-1630781D6621}" srcOrd="0" destOrd="0" presId="urn:microsoft.com/office/officeart/2005/8/layout/chevron2"/>
    <dgm:cxn modelId="{6F194F6E-8266-4FA3-A61F-A4329071607E}" type="presParOf" srcId="{22323E53-0D65-4E82-8F90-D9F1CA31C8D0}" destId="{2C128438-C05D-4401-9340-197782488CAD}" srcOrd="1" destOrd="0" presId="urn:microsoft.com/office/officeart/2005/8/layout/chevron2"/>
    <dgm:cxn modelId="{399CDD3D-F415-4FB3-9E6D-47ED28DFE3D1}" type="presParOf" srcId="{91C6CCD2-EC29-46B0-B30D-DD6D199B3ED1}" destId="{CF63E693-363D-444E-823A-FFB1290F6FF8}" srcOrd="3" destOrd="0" presId="urn:microsoft.com/office/officeart/2005/8/layout/chevron2"/>
    <dgm:cxn modelId="{5753D5CF-3114-41A6-809C-185157562987}" type="presParOf" srcId="{91C6CCD2-EC29-46B0-B30D-DD6D199B3ED1}" destId="{D21193FF-F0CD-4A75-ACE0-0BACCAF62671}" srcOrd="4" destOrd="0" presId="urn:microsoft.com/office/officeart/2005/8/layout/chevron2"/>
    <dgm:cxn modelId="{192ED2A0-6DF7-43F1-B84A-608BAB2F0206}" type="presParOf" srcId="{D21193FF-F0CD-4A75-ACE0-0BACCAF62671}" destId="{C0851F5E-8ECD-4576-A89E-9E642AC78673}" srcOrd="0" destOrd="0" presId="urn:microsoft.com/office/officeart/2005/8/layout/chevron2"/>
    <dgm:cxn modelId="{BCF94A3E-39E7-4B66-8475-BCFA1382A5FC}" type="presParOf" srcId="{D21193FF-F0CD-4A75-ACE0-0BACCAF62671}" destId="{634FEE20-13E9-44FD-8F1A-5985BB7B573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31974-40A4-467C-9BE9-CBA8E27CBEE3}">
      <dsp:nvSpPr>
        <dsp:cNvPr id="0" name=""/>
        <dsp:cNvSpPr/>
      </dsp:nvSpPr>
      <dsp:spPr>
        <a:xfrm rot="5400000">
          <a:off x="-268978" y="269709"/>
          <a:ext cx="1793192" cy="1255235"/>
        </a:xfrm>
        <a:prstGeom prst="chevron">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Low-Hanging Fruit</a:t>
          </a:r>
        </a:p>
      </dsp:txBody>
      <dsp:txXfrm rot="-5400000">
        <a:off x="1" y="628349"/>
        <a:ext cx="1255235" cy="537957"/>
      </dsp:txXfrm>
    </dsp:sp>
    <dsp:sp modelId="{DF31AD20-8464-413C-B97B-638E14CC91F0}">
      <dsp:nvSpPr>
        <dsp:cNvPr id="0" name=""/>
        <dsp:cNvSpPr/>
      </dsp:nvSpPr>
      <dsp:spPr>
        <a:xfrm rot="5400000">
          <a:off x="3835779" y="-2579814"/>
          <a:ext cx="1165575" cy="6326664"/>
        </a:xfrm>
        <a:prstGeom prst="round2Same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Registration/Enrollment Form Language</a:t>
          </a:r>
        </a:p>
        <a:p>
          <a:pPr marL="228600" lvl="1" indent="-228600" algn="l" defTabSz="1066800">
            <a:lnSpc>
              <a:spcPct val="90000"/>
            </a:lnSpc>
            <a:spcBef>
              <a:spcPct val="0"/>
            </a:spcBef>
            <a:spcAft>
              <a:spcPct val="15000"/>
            </a:spcAft>
            <a:buChar char="•"/>
          </a:pPr>
          <a:r>
            <a:rPr lang="en-US" sz="2400" kern="1200"/>
            <a:t>Classroom &amp; Staff Policies</a:t>
          </a:r>
        </a:p>
      </dsp:txBody>
      <dsp:txXfrm rot="-5400000">
        <a:off x="1255235" y="57629"/>
        <a:ext cx="6269765" cy="1051777"/>
      </dsp:txXfrm>
    </dsp:sp>
    <dsp:sp modelId="{1FA4C710-CCBE-4AAF-8987-1630781D6621}">
      <dsp:nvSpPr>
        <dsp:cNvPr id="0" name=""/>
        <dsp:cNvSpPr/>
      </dsp:nvSpPr>
      <dsp:spPr>
        <a:xfrm rot="5400000">
          <a:off x="-268978" y="1870653"/>
          <a:ext cx="1793192" cy="1255235"/>
        </a:xfrm>
        <a:prstGeom prst="chevron">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Intermediate Steps</a:t>
          </a:r>
        </a:p>
      </dsp:txBody>
      <dsp:txXfrm rot="-5400000">
        <a:off x="1" y="2229293"/>
        <a:ext cx="1255235" cy="537957"/>
      </dsp:txXfrm>
    </dsp:sp>
    <dsp:sp modelId="{2C128438-C05D-4401-9340-197782488CAD}">
      <dsp:nvSpPr>
        <dsp:cNvPr id="0" name=""/>
        <dsp:cNvSpPr/>
      </dsp:nvSpPr>
      <dsp:spPr>
        <a:xfrm rot="5400000">
          <a:off x="3835779" y="-978869"/>
          <a:ext cx="1165575" cy="6326664"/>
        </a:xfrm>
        <a:prstGeom prst="round2SameRect">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Awareness-Raising</a:t>
          </a:r>
        </a:p>
        <a:p>
          <a:pPr marL="228600" lvl="1" indent="-228600" algn="l" defTabSz="1066800">
            <a:lnSpc>
              <a:spcPct val="90000"/>
            </a:lnSpc>
            <a:spcBef>
              <a:spcPct val="0"/>
            </a:spcBef>
            <a:spcAft>
              <a:spcPct val="15000"/>
            </a:spcAft>
            <a:buChar char="•"/>
          </a:pPr>
          <a:r>
            <a:rPr lang="en-US" sz="2400" kern="1200"/>
            <a:t>Schedule &amp; Space Considerations</a:t>
          </a:r>
        </a:p>
      </dsp:txBody>
      <dsp:txXfrm rot="-5400000">
        <a:off x="1255235" y="1658574"/>
        <a:ext cx="6269765" cy="1051777"/>
      </dsp:txXfrm>
    </dsp:sp>
    <dsp:sp modelId="{C0851F5E-8ECD-4576-A89E-9E642AC78673}">
      <dsp:nvSpPr>
        <dsp:cNvPr id="0" name=""/>
        <dsp:cNvSpPr/>
      </dsp:nvSpPr>
      <dsp:spPr>
        <a:xfrm rot="5400000">
          <a:off x="-268978" y="3471598"/>
          <a:ext cx="1793192" cy="1255235"/>
        </a:xfrm>
        <a:prstGeom prst="chevron">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Advanced Accommodation</a:t>
          </a:r>
        </a:p>
      </dsp:txBody>
      <dsp:txXfrm rot="-5400000">
        <a:off x="1" y="3830238"/>
        <a:ext cx="1255235" cy="537957"/>
      </dsp:txXfrm>
    </dsp:sp>
    <dsp:sp modelId="{634FEE20-13E9-44FD-8F1A-5985BB7B573A}">
      <dsp:nvSpPr>
        <dsp:cNvPr id="0" name=""/>
        <dsp:cNvSpPr/>
      </dsp:nvSpPr>
      <dsp:spPr>
        <a:xfrm rot="5400000">
          <a:off x="3835779" y="622074"/>
          <a:ext cx="1165575" cy="6326664"/>
        </a:xfrm>
        <a:prstGeom prst="round2SameRect">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Infrastructure &amp; Programmatic Structure</a:t>
          </a:r>
        </a:p>
        <a:p>
          <a:pPr marL="228600" lvl="1" indent="-228600" algn="l" defTabSz="1066800">
            <a:lnSpc>
              <a:spcPct val="90000"/>
            </a:lnSpc>
            <a:spcBef>
              <a:spcPct val="0"/>
            </a:spcBef>
            <a:spcAft>
              <a:spcPct val="15000"/>
            </a:spcAft>
            <a:buChar char="•"/>
          </a:pPr>
          <a:r>
            <a:rPr lang="en-US" sz="2400" kern="1200"/>
            <a:t>Active Outreach (student &amp; staff)</a:t>
          </a:r>
        </a:p>
      </dsp:txBody>
      <dsp:txXfrm rot="-5400000">
        <a:off x="1255235" y="3259518"/>
        <a:ext cx="6269765" cy="10517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843C4C-AE69-4383-A2DE-2A02E20A515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1165240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843C4C-AE69-4383-A2DE-2A02E20A515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42404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843C4C-AE69-4383-A2DE-2A02E20A515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46C3287-9EC0-4B80-B102-E9055D4253CA}"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7950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5843C4C-AE69-4383-A2DE-2A02E20A5155}"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3761401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5843C4C-AE69-4383-A2DE-2A02E20A5155}"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46C3287-9EC0-4B80-B102-E9055D4253CA}"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8177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5843C4C-AE69-4383-A2DE-2A02E20A5155}"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3245714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43C4C-AE69-4383-A2DE-2A02E20A515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3776227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43C4C-AE69-4383-A2DE-2A02E20A515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402158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43C4C-AE69-4383-A2DE-2A02E20A515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187631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843C4C-AE69-4383-A2DE-2A02E20A515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342994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843C4C-AE69-4383-A2DE-2A02E20A5155}"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3274366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843C4C-AE69-4383-A2DE-2A02E20A5155}" type="datetimeFigureOut">
              <a:rPr lang="en-US" smtClean="0"/>
              <a:t>7/31/2019</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207798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843C4C-AE69-4383-A2DE-2A02E20A5155}" type="datetimeFigureOut">
              <a:rPr lang="en-US" smtClean="0"/>
              <a:t>7/31/2019</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4395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43C4C-AE69-4383-A2DE-2A02E20A5155}" type="datetimeFigureOut">
              <a:rPr lang="en-US" smtClean="0"/>
              <a:t>7/31/2019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184353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5843C4C-AE69-4383-A2DE-2A02E20A5155}"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217976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5843C4C-AE69-4383-A2DE-2A02E20A5155}"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46C3287-9EC0-4B80-B102-E9055D4253CA}" type="slidenum">
              <a:rPr lang="en-US" smtClean="0"/>
              <a:t>‹#›</a:t>
            </a:fld>
            <a:endParaRPr lang="en-US"/>
          </a:p>
        </p:txBody>
      </p:sp>
    </p:spTree>
    <p:extLst>
      <p:ext uri="{BB962C8B-B14F-4D97-AF65-F5344CB8AC3E}">
        <p14:creationId xmlns:p14="http://schemas.microsoft.com/office/powerpoint/2010/main" val="209175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5843C4C-AE69-4383-A2DE-2A02E20A5155}" type="datetimeFigureOut">
              <a:rPr lang="en-US" smtClean="0"/>
              <a:t>7/31/2019</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46C3287-9EC0-4B80-B102-E9055D4253CA}" type="slidenum">
              <a:rPr lang="en-US" smtClean="0"/>
              <a:t>‹#›</a:t>
            </a:fld>
            <a:endParaRPr lang="en-US"/>
          </a:p>
        </p:txBody>
      </p:sp>
    </p:spTree>
    <p:extLst>
      <p:ext uri="{BB962C8B-B14F-4D97-AF65-F5344CB8AC3E}">
        <p14:creationId xmlns:p14="http://schemas.microsoft.com/office/powerpoint/2010/main" val="1575810313"/>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learnhub.com/" TargetMode="External"/><Relationship Id="rId2" Type="http://schemas.openxmlformats.org/officeDocument/2006/relationships/hyperlink" Target="mailto:rae@jlearnhub.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nvisibledisabilities.org/" TargetMode="External"/><Relationship Id="rId7" Type="http://schemas.openxmlformats.org/officeDocument/2006/relationships/hyperlink" Target="http://www.bustle.com/articles/114205-whats-an-invisible-disability-7-things-you-need-to-know" TargetMode="External"/><Relationship Id="rId2" Type="http://schemas.openxmlformats.org/officeDocument/2006/relationships/hyperlink" Target="https://www.ada.gov/" TargetMode="External"/><Relationship Id="rId1" Type="http://schemas.openxmlformats.org/officeDocument/2006/relationships/slideLayout" Target="../slideLayouts/slideLayout2.xml"/><Relationship Id="rId6" Type="http://schemas.openxmlformats.org/officeDocument/2006/relationships/hyperlink" Target="http://metro.co.uk/2016/06/21/invisible-disabilities-at-gigs-why-cant-i-use-the-disabled-loos-in-peace-5956806/" TargetMode="External"/><Relationship Id="rId5" Type="http://schemas.openxmlformats.org/officeDocument/2006/relationships/hyperlink" Target="http://www.npr.org/2015/03/08/391517412/people-with-invisible-disabilities-fight-for-understanding" TargetMode="External"/><Relationship Id="rId4" Type="http://schemas.openxmlformats.org/officeDocument/2006/relationships/hyperlink" Target="http://www.disabled-world.com/disability/types/invisibl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6844" y="636816"/>
            <a:ext cx="6600451" cy="2262781"/>
          </a:xfrm>
        </p:spPr>
        <p:txBody>
          <a:bodyPr>
            <a:normAutofit fontScale="90000"/>
          </a:bodyPr>
          <a:lstStyle/>
          <a:p>
            <a:pPr algn="ctr"/>
            <a:r>
              <a:rPr lang="en-US" b="1" dirty="0">
                <a:effectLst>
                  <a:outerShdw blurRad="38100" dist="38100" dir="2700000" algn="tl">
                    <a:srgbClr val="000000">
                      <a:alpha val="43137"/>
                    </a:srgbClr>
                  </a:outerShdw>
                </a:effectLst>
              </a:rPr>
              <a:t>Beyond LDs:</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invisible disability</a:t>
            </a:r>
            <a:br>
              <a:rPr lang="en-US" dirty="0"/>
            </a:br>
            <a:r>
              <a:rPr lang="en-US" sz="4000" b="1" dirty="0">
                <a:effectLst>
                  <a:outerShdw blurRad="38100" dist="38100" dir="2700000" algn="tl">
                    <a:srgbClr val="000000">
                      <a:alpha val="43137"/>
                    </a:srgbClr>
                  </a:outerShdw>
                </a:effectLst>
              </a:rPr>
              <a:t>in religious school</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942416" y="2966358"/>
            <a:ext cx="6600451" cy="3668486"/>
          </a:xfrm>
        </p:spPr>
        <p:txBody>
          <a:bodyPr>
            <a:normAutofit/>
          </a:bodyPr>
          <a:lstStyle/>
          <a:p>
            <a:pPr algn="ctr"/>
            <a:r>
              <a:rPr lang="en-US" dirty="0"/>
              <a:t>creating a more inclusive &amp; </a:t>
            </a:r>
            <a:br>
              <a:rPr lang="en-US" dirty="0"/>
            </a:br>
            <a:r>
              <a:rPr lang="en-US" dirty="0"/>
              <a:t>accommodating learning community</a:t>
            </a:r>
          </a:p>
          <a:p>
            <a:pPr algn="ctr"/>
            <a:endParaRPr lang="en-US" i="1" dirty="0"/>
          </a:p>
          <a:p>
            <a:pPr algn="ctr"/>
            <a:endParaRPr lang="en-US" i="1" dirty="0"/>
          </a:p>
          <a:p>
            <a:pPr algn="ctr"/>
            <a:r>
              <a:rPr lang="en-US" sz="1400" dirty="0"/>
              <a:t>Rae Antonoff, MAJE</a:t>
            </a:r>
            <a:br>
              <a:rPr lang="en-US" sz="1400" dirty="0"/>
            </a:br>
            <a:r>
              <a:rPr lang="en-US" sz="1400" dirty="0">
                <a:hlinkClick r:id="rId2"/>
              </a:rPr>
              <a:t>rae@jlearnhub.com</a:t>
            </a:r>
            <a:br>
              <a:rPr lang="en-US" sz="1400" dirty="0"/>
            </a:br>
            <a:br>
              <a:rPr lang="en-US" sz="1400" dirty="0"/>
            </a:br>
            <a:r>
              <a:rPr lang="en-US" sz="1400" dirty="0">
                <a:hlinkClick r:id="rId3"/>
              </a:rPr>
              <a:t>www.JLearnHub.com</a:t>
            </a:r>
            <a:r>
              <a:rPr lang="en-US" sz="1400" dirty="0"/>
              <a:t> </a:t>
            </a:r>
          </a:p>
          <a:p>
            <a:pPr algn="ctr"/>
            <a:endParaRPr lang="en-US" dirty="0"/>
          </a:p>
        </p:txBody>
      </p:sp>
    </p:spTree>
    <p:extLst>
      <p:ext uri="{BB962C8B-B14F-4D97-AF65-F5344CB8AC3E}">
        <p14:creationId xmlns:p14="http://schemas.microsoft.com/office/powerpoint/2010/main" val="3198812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hiring notes</a:t>
            </a:r>
          </a:p>
        </p:txBody>
      </p:sp>
      <p:sp>
        <p:nvSpPr>
          <p:cNvPr id="3" name="Content Placeholder 2"/>
          <p:cNvSpPr>
            <a:spLocks noGrp="1"/>
          </p:cNvSpPr>
          <p:nvPr>
            <p:ph idx="1"/>
          </p:nvPr>
        </p:nvSpPr>
        <p:spPr>
          <a:xfrm>
            <a:off x="1942415" y="1670957"/>
            <a:ext cx="6591985" cy="4735285"/>
          </a:xfrm>
        </p:spPr>
        <p:txBody>
          <a:bodyPr>
            <a:normAutofit/>
          </a:bodyPr>
          <a:lstStyle/>
          <a:p>
            <a:r>
              <a:rPr lang="en-US" sz="2400" dirty="0"/>
              <a:t>It is </a:t>
            </a:r>
            <a:r>
              <a:rPr lang="en-US" sz="2400" b="1" dirty="0"/>
              <a:t>illegal </a:t>
            </a:r>
            <a:r>
              <a:rPr lang="en-US" sz="2400" dirty="0"/>
              <a:t>to ask for disability disclosure </a:t>
            </a:r>
            <a:r>
              <a:rPr lang="en-US" sz="2400" b="1" dirty="0"/>
              <a:t>before</a:t>
            </a:r>
            <a:r>
              <a:rPr lang="en-US" sz="2400" dirty="0"/>
              <a:t> hiring an employee.</a:t>
            </a:r>
          </a:p>
          <a:p>
            <a:pPr lvl="1"/>
            <a:r>
              <a:rPr lang="en-US" sz="2000" dirty="0"/>
              <a:t>If an interviewee offers disability information voluntarily, it becomes much harder to filter that information out in the hiring decision – try to consider it an act of bravery and how that sort of bravery could benefit </a:t>
            </a:r>
            <a:r>
              <a:rPr lang="en-US" sz="2000"/>
              <a:t>your organization.</a:t>
            </a:r>
            <a:endParaRPr lang="en-US" sz="2000" dirty="0"/>
          </a:p>
          <a:p>
            <a:r>
              <a:rPr lang="en-US" sz="2400" dirty="0"/>
              <a:t>Once an employee has been hired, </a:t>
            </a:r>
            <a:r>
              <a:rPr lang="en-US" sz="2400" b="1" dirty="0"/>
              <a:t>then</a:t>
            </a:r>
            <a:r>
              <a:rPr lang="en-US" sz="2400" dirty="0"/>
              <a:t> you may (and should) ask about any disability accommodations they may require to perform their job successfully.</a:t>
            </a:r>
          </a:p>
        </p:txBody>
      </p:sp>
    </p:spTree>
    <p:extLst>
      <p:ext uri="{BB962C8B-B14F-4D97-AF65-F5344CB8AC3E}">
        <p14:creationId xmlns:p14="http://schemas.microsoft.com/office/powerpoint/2010/main" val="404870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accommodations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9394013"/>
              </p:ext>
            </p:extLst>
          </p:nvPr>
        </p:nvGraphicFramePr>
        <p:xfrm>
          <a:off x="1202871" y="1627413"/>
          <a:ext cx="7581900" cy="4996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0812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1621971"/>
            <a:ext cx="6945771" cy="5155067"/>
          </a:xfrm>
        </p:spPr>
        <p:txBody>
          <a:bodyPr>
            <a:normAutofit fontScale="92500" lnSpcReduction="10000"/>
          </a:bodyPr>
          <a:lstStyle/>
          <a:p>
            <a:pPr marL="0" indent="0" algn="ctr">
              <a:buNone/>
            </a:pPr>
            <a:r>
              <a:rPr lang="en-US" b="1" dirty="0"/>
              <a:t>Registration/Enrollment Forms</a:t>
            </a:r>
          </a:p>
          <a:p>
            <a:pPr marL="0" indent="0" algn="ctr">
              <a:buNone/>
            </a:pPr>
            <a:endParaRPr lang="en-US" b="1" dirty="0"/>
          </a:p>
          <a:p>
            <a:pPr lvl="0">
              <a:spcBef>
                <a:spcPts val="0"/>
              </a:spcBef>
            </a:pPr>
            <a:r>
              <a:rPr lang="en-US" b="1" dirty="0"/>
              <a:t>Do</a:t>
            </a:r>
            <a:r>
              <a:rPr lang="en-US" dirty="0"/>
              <a:t> ask parents to disclose any physical, learning, or psychosocial disabilities their child has – but don’t be offended if they’re not comfortable sharing at first.</a:t>
            </a:r>
          </a:p>
          <a:p>
            <a:pPr lvl="0">
              <a:spcBef>
                <a:spcPts val="0"/>
              </a:spcBef>
            </a:pPr>
            <a:r>
              <a:rPr lang="en-US" dirty="0"/>
              <a:t>Parents will be more likely to disclose if the enrollment form language…</a:t>
            </a:r>
          </a:p>
          <a:p>
            <a:pPr lvl="1">
              <a:spcBef>
                <a:spcPts val="0"/>
              </a:spcBef>
            </a:pPr>
            <a:r>
              <a:rPr lang="en-US" dirty="0"/>
              <a:t>Favors </a:t>
            </a:r>
            <a:r>
              <a:rPr lang="en-US" b="1" dirty="0"/>
              <a:t>value-neutral terms</a:t>
            </a:r>
            <a:r>
              <a:rPr lang="en-US" dirty="0"/>
              <a:t> over words that are inherently or colloquially loaded</a:t>
            </a:r>
            <a:endParaRPr lang="en-US" sz="2000" dirty="0"/>
          </a:p>
          <a:p>
            <a:pPr lvl="2">
              <a:spcBef>
                <a:spcPts val="0"/>
              </a:spcBef>
            </a:pPr>
            <a:r>
              <a:rPr lang="en-US" i="1" dirty="0"/>
              <a:t>Disability, Obstacle,</a:t>
            </a:r>
            <a:r>
              <a:rPr lang="en-US" dirty="0"/>
              <a:t> or </a:t>
            </a:r>
            <a:r>
              <a:rPr lang="en-US" i="1" dirty="0"/>
              <a:t>Challenge</a:t>
            </a:r>
            <a:r>
              <a:rPr lang="en-US" dirty="0"/>
              <a:t> &gt; </a:t>
            </a:r>
            <a:r>
              <a:rPr lang="en-US" i="1" dirty="0"/>
              <a:t>Problem</a:t>
            </a:r>
            <a:r>
              <a:rPr lang="en-US" dirty="0"/>
              <a:t> or </a:t>
            </a:r>
            <a:r>
              <a:rPr lang="en-US" i="1" dirty="0"/>
              <a:t>Issue</a:t>
            </a:r>
            <a:endParaRPr lang="en-US" sz="2200" dirty="0"/>
          </a:p>
          <a:p>
            <a:pPr lvl="2">
              <a:spcBef>
                <a:spcPts val="0"/>
              </a:spcBef>
            </a:pPr>
            <a:r>
              <a:rPr lang="en-US" i="1" dirty="0"/>
              <a:t>Information</a:t>
            </a:r>
            <a:r>
              <a:rPr lang="en-US" dirty="0"/>
              <a:t> or </a:t>
            </a:r>
            <a:r>
              <a:rPr lang="en-US" i="1" dirty="0"/>
              <a:t>Diagnoses</a:t>
            </a:r>
            <a:r>
              <a:rPr lang="en-US" dirty="0"/>
              <a:t> &gt; </a:t>
            </a:r>
            <a:r>
              <a:rPr lang="en-US" i="1" dirty="0"/>
              <a:t>Labels</a:t>
            </a:r>
            <a:r>
              <a:rPr lang="en-US" dirty="0"/>
              <a:t> or </a:t>
            </a:r>
            <a:r>
              <a:rPr lang="en-US" i="1" dirty="0"/>
              <a:t>Conditions</a:t>
            </a:r>
            <a:endParaRPr lang="en-US" sz="2200" dirty="0"/>
          </a:p>
          <a:p>
            <a:pPr lvl="1">
              <a:spcBef>
                <a:spcPts val="0"/>
              </a:spcBef>
            </a:pPr>
            <a:r>
              <a:rPr lang="en-US" b="1" dirty="0"/>
              <a:t>Explains</a:t>
            </a:r>
            <a:r>
              <a:rPr lang="en-US" dirty="0"/>
              <a:t> why/how the information will be used – don’t assume parents will know!</a:t>
            </a:r>
            <a:endParaRPr lang="en-US" sz="2000" dirty="0"/>
          </a:p>
          <a:p>
            <a:pPr lvl="2">
              <a:spcBef>
                <a:spcPts val="0"/>
              </a:spcBef>
            </a:pPr>
            <a:r>
              <a:rPr lang="en-US" i="1" dirty="0"/>
              <a:t>So our teachers can plan activities that are most likely to inspire your child</a:t>
            </a:r>
            <a:endParaRPr lang="en-US" sz="2200" dirty="0"/>
          </a:p>
          <a:p>
            <a:pPr lvl="2">
              <a:spcBef>
                <a:spcPts val="0"/>
              </a:spcBef>
            </a:pPr>
            <a:r>
              <a:rPr lang="en-US" i="1" dirty="0"/>
              <a:t>To help us provide proper accommodation for our diverse student body</a:t>
            </a:r>
            <a:endParaRPr lang="en-US" sz="2200" dirty="0"/>
          </a:p>
          <a:p>
            <a:pPr lvl="0">
              <a:spcBef>
                <a:spcPts val="0"/>
              </a:spcBef>
            </a:pPr>
            <a:r>
              <a:rPr lang="en-US" dirty="0"/>
              <a:t>Keep in mind that many disabled youth haven’t yet had access to the resources for a proper or official diagnosis.</a:t>
            </a:r>
          </a:p>
          <a:p>
            <a:pPr lvl="1">
              <a:spcBef>
                <a:spcPts val="0"/>
              </a:spcBef>
            </a:pPr>
            <a:r>
              <a:rPr lang="en-US" i="1" dirty="0"/>
              <a:t>Some schools ask for two sets of information: “formal diagnoses” &amp; “suspected obstacles to learning”</a:t>
            </a:r>
            <a:endParaRPr lang="en-US" sz="2400" dirty="0"/>
          </a:p>
          <a:p>
            <a:pPr>
              <a:spcBef>
                <a:spcPts val="0"/>
              </a:spcBef>
            </a:pPr>
            <a:r>
              <a:rPr lang="en-US" b="1" u="sng" dirty="0"/>
              <a:t>Never</a:t>
            </a:r>
            <a:r>
              <a:rPr lang="en-US" b="1" dirty="0"/>
              <a:t> make ANY promises or suggestions on your enrollment form you cannot keep!</a:t>
            </a:r>
            <a:endParaRPr lang="en-US" dirty="0"/>
          </a:p>
        </p:txBody>
      </p:sp>
      <p:grpSp>
        <p:nvGrpSpPr>
          <p:cNvPr id="4" name="Group 3"/>
          <p:cNvGrpSpPr/>
          <p:nvPr/>
        </p:nvGrpSpPr>
        <p:grpSpPr>
          <a:xfrm>
            <a:off x="2011483" y="226107"/>
            <a:ext cx="1255236" cy="1793192"/>
            <a:chOff x="0" y="731"/>
            <a:chExt cx="1255236" cy="1793192"/>
          </a:xfrm>
        </p:grpSpPr>
        <p:sp>
          <p:nvSpPr>
            <p:cNvPr id="8" name="Arrow: Chevron 7"/>
            <p:cNvSpPr/>
            <p:nvPr/>
          </p:nvSpPr>
          <p:spPr>
            <a:xfrm rot="5400000">
              <a:off x="-268978" y="269709"/>
              <a:ext cx="1793192" cy="1255235"/>
            </a:xfrm>
            <a:prstGeom prst="chevron">
              <a:avLst/>
            </a:prstGeom>
          </p:spPr>
          <p:style>
            <a:lnRef idx="1">
              <a:schemeClr val="accent2">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9" name="Arrow: Chevron 4"/>
            <p:cNvSpPr txBox="1"/>
            <p:nvPr/>
          </p:nvSpPr>
          <p:spPr>
            <a:xfrm>
              <a:off x="1" y="628349"/>
              <a:ext cx="1255235" cy="5379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Low-Hanging Fruit</a:t>
              </a:r>
            </a:p>
          </p:txBody>
        </p:sp>
      </p:grpSp>
      <p:grpSp>
        <p:nvGrpSpPr>
          <p:cNvPr id="5" name="Group 4"/>
          <p:cNvGrpSpPr/>
          <p:nvPr/>
        </p:nvGrpSpPr>
        <p:grpSpPr>
          <a:xfrm>
            <a:off x="3266718" y="226106"/>
            <a:ext cx="5463625" cy="1165575"/>
            <a:chOff x="1255235" y="730"/>
            <a:chExt cx="6326664" cy="1165575"/>
          </a:xfrm>
        </p:grpSpPr>
        <p:sp>
          <p:nvSpPr>
            <p:cNvPr id="6" name="Rectangle: Top Corners Rounded 5"/>
            <p:cNvSpPr/>
            <p:nvPr/>
          </p:nvSpPr>
          <p:spPr>
            <a:xfrm rot="5400000">
              <a:off x="3835779" y="-2579814"/>
              <a:ext cx="1165575" cy="6326664"/>
            </a:xfrm>
            <a:prstGeom prst="round2SameRect">
              <a:avLst/>
            </a:prstGeom>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7" name="Rectangle: Top Corners Rounded 6"/>
            <p:cNvSpPr txBox="1"/>
            <p:nvPr/>
          </p:nvSpPr>
          <p:spPr>
            <a:xfrm>
              <a:off x="1255235" y="57629"/>
              <a:ext cx="6269765" cy="1051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000" kern="1200" dirty="0"/>
                <a:t>Registration/Enrollment Form Language</a:t>
              </a:r>
            </a:p>
            <a:p>
              <a:pPr marL="228600" lvl="1" indent="-228600" algn="l" defTabSz="1066800">
                <a:lnSpc>
                  <a:spcPct val="90000"/>
                </a:lnSpc>
                <a:spcBef>
                  <a:spcPct val="0"/>
                </a:spcBef>
                <a:spcAft>
                  <a:spcPct val="15000"/>
                </a:spcAft>
                <a:buChar char="•"/>
              </a:pPr>
              <a:r>
                <a:rPr lang="en-US" sz="2000" kern="1200" dirty="0"/>
                <a:t>Classroom &amp; Staff Policies</a:t>
              </a:r>
            </a:p>
          </p:txBody>
        </p:sp>
      </p:grpSp>
    </p:spTree>
    <p:extLst>
      <p:ext uri="{BB962C8B-B14F-4D97-AF65-F5344CB8AC3E}">
        <p14:creationId xmlns:p14="http://schemas.microsoft.com/office/powerpoint/2010/main" val="2031401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1738313"/>
            <a:ext cx="6591985" cy="4972049"/>
          </a:xfrm>
        </p:spPr>
        <p:txBody>
          <a:bodyPr>
            <a:normAutofit fontScale="92500" lnSpcReduction="20000"/>
          </a:bodyPr>
          <a:lstStyle/>
          <a:p>
            <a:pPr marL="0" indent="0" algn="ctr">
              <a:buNone/>
            </a:pPr>
            <a:r>
              <a:rPr lang="en-US" b="1" dirty="0"/>
              <a:t>Classroom &amp; Staff Policies</a:t>
            </a:r>
          </a:p>
          <a:p>
            <a:pPr marL="0" indent="0" algn="ctr">
              <a:buNone/>
            </a:pPr>
            <a:endParaRPr lang="en-US" b="1" dirty="0"/>
          </a:p>
          <a:p>
            <a:pPr>
              <a:spcBef>
                <a:spcPts val="0"/>
              </a:spcBef>
            </a:pPr>
            <a:r>
              <a:rPr lang="en-US" dirty="0"/>
              <a:t>It can take a little as one staff meeting to review your…</a:t>
            </a:r>
          </a:p>
          <a:p>
            <a:pPr lvl="1">
              <a:spcBef>
                <a:spcPts val="0"/>
              </a:spcBef>
            </a:pPr>
            <a:r>
              <a:rPr lang="en-US" dirty="0"/>
              <a:t>Student attendance &amp; tardiness policies</a:t>
            </a:r>
          </a:p>
          <a:p>
            <a:pPr lvl="2">
              <a:spcBef>
                <a:spcPts val="0"/>
              </a:spcBef>
            </a:pPr>
            <a:r>
              <a:rPr lang="en-US" i="1" dirty="0"/>
              <a:t>Penalties &amp; policies that preclude make-up work will affect disabled students’ ability to learn and develop a sense of belonging in class, especially after long hospital stays.</a:t>
            </a:r>
            <a:endParaRPr lang="en-US" sz="2200" dirty="0"/>
          </a:p>
          <a:p>
            <a:pPr lvl="1">
              <a:spcBef>
                <a:spcPts val="0"/>
              </a:spcBef>
            </a:pPr>
            <a:r>
              <a:rPr lang="en-US" dirty="0"/>
              <a:t>Bathroom break/hall pass policies</a:t>
            </a:r>
          </a:p>
          <a:p>
            <a:pPr lvl="2">
              <a:spcBef>
                <a:spcPts val="0"/>
              </a:spcBef>
            </a:pPr>
            <a:r>
              <a:rPr lang="en-US" i="1" dirty="0"/>
              <a:t>Crohn’s and other GI conditions can necessitate frequent bathroom visits and, often, embarrassment – don’t make it harder on these kids than it already is!</a:t>
            </a:r>
            <a:endParaRPr lang="en-US" sz="2200" dirty="0"/>
          </a:p>
          <a:p>
            <a:pPr lvl="1">
              <a:spcBef>
                <a:spcPts val="0"/>
              </a:spcBef>
            </a:pPr>
            <a:r>
              <a:rPr lang="en-US" dirty="0"/>
              <a:t>Sub plan/teacher absence policies</a:t>
            </a:r>
          </a:p>
          <a:p>
            <a:pPr lvl="2">
              <a:spcBef>
                <a:spcPts val="0"/>
              </a:spcBef>
            </a:pPr>
            <a:r>
              <a:rPr lang="en-US" i="1" dirty="0"/>
              <a:t>It is fair &amp; reasonable to ask disabled teachers for a backup lesson plan to be kept on file in the event of a last-minute absence, even if you don’t require such of non-disabled teachers.</a:t>
            </a:r>
            <a:endParaRPr lang="en-US" sz="2200" dirty="0"/>
          </a:p>
          <a:p>
            <a:pPr lvl="1">
              <a:spcBef>
                <a:spcPts val="0"/>
              </a:spcBef>
            </a:pPr>
            <a:r>
              <a:rPr lang="en-US" dirty="0"/>
              <a:t>Vaccination record policies</a:t>
            </a:r>
          </a:p>
          <a:p>
            <a:pPr lvl="2">
              <a:spcBef>
                <a:spcPts val="0"/>
              </a:spcBef>
            </a:pPr>
            <a:r>
              <a:rPr lang="en-US" i="1" dirty="0"/>
              <a:t>Whatever your state’s laws regarding vaccine-avoidant “personal belief” exemptions, you are legally permitted to protect your immune-compromised teachers and students by having a stricter “no vax/no class” policy than the state. If a student or teacher has a </a:t>
            </a:r>
            <a:r>
              <a:rPr lang="en-US" b="1" i="1" dirty="0"/>
              <a:t>medical</a:t>
            </a:r>
            <a:r>
              <a:rPr lang="en-US" i="1" dirty="0"/>
              <a:t> vaccine exemption, however, that </a:t>
            </a:r>
            <a:r>
              <a:rPr lang="en-US" b="1" i="1" dirty="0"/>
              <a:t>must</a:t>
            </a:r>
            <a:r>
              <a:rPr lang="en-US" i="1" dirty="0"/>
              <a:t> be honored: they are the exact folks that herd immunity is necessary to protect!</a:t>
            </a:r>
            <a:endParaRPr lang="en-US" sz="2200" dirty="0"/>
          </a:p>
          <a:p>
            <a:pPr marL="0" indent="0">
              <a:spcBef>
                <a:spcPts val="0"/>
              </a:spcBef>
              <a:buNone/>
            </a:pPr>
            <a:r>
              <a:rPr lang="en-US" dirty="0"/>
              <a:t>…for areas with room for improvement in providing a fair work and learning environment for all members of the community.</a:t>
            </a:r>
          </a:p>
        </p:txBody>
      </p:sp>
      <p:grpSp>
        <p:nvGrpSpPr>
          <p:cNvPr id="4" name="Group 3"/>
          <p:cNvGrpSpPr/>
          <p:nvPr/>
        </p:nvGrpSpPr>
        <p:grpSpPr>
          <a:xfrm>
            <a:off x="2011483" y="226107"/>
            <a:ext cx="1255236" cy="1793192"/>
            <a:chOff x="0" y="731"/>
            <a:chExt cx="1255236" cy="1793192"/>
          </a:xfrm>
        </p:grpSpPr>
        <p:sp>
          <p:nvSpPr>
            <p:cNvPr id="8" name="Arrow: Chevron 7"/>
            <p:cNvSpPr/>
            <p:nvPr/>
          </p:nvSpPr>
          <p:spPr>
            <a:xfrm rot="5400000">
              <a:off x="-268978" y="269709"/>
              <a:ext cx="1793192" cy="1255235"/>
            </a:xfrm>
            <a:prstGeom prst="chevron">
              <a:avLst/>
            </a:prstGeom>
          </p:spPr>
          <p:style>
            <a:lnRef idx="1">
              <a:schemeClr val="accent2">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9" name="Arrow: Chevron 4"/>
            <p:cNvSpPr txBox="1"/>
            <p:nvPr/>
          </p:nvSpPr>
          <p:spPr>
            <a:xfrm>
              <a:off x="1" y="628349"/>
              <a:ext cx="1255235" cy="5379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Low-Hanging Fruit</a:t>
              </a:r>
            </a:p>
          </p:txBody>
        </p:sp>
      </p:grpSp>
      <p:grpSp>
        <p:nvGrpSpPr>
          <p:cNvPr id="5" name="Group 4"/>
          <p:cNvGrpSpPr/>
          <p:nvPr/>
        </p:nvGrpSpPr>
        <p:grpSpPr>
          <a:xfrm>
            <a:off x="3266718" y="226106"/>
            <a:ext cx="5463625" cy="1165575"/>
            <a:chOff x="1255235" y="730"/>
            <a:chExt cx="6326664" cy="1165575"/>
          </a:xfrm>
        </p:grpSpPr>
        <p:sp>
          <p:nvSpPr>
            <p:cNvPr id="6" name="Rectangle: Top Corners Rounded 5"/>
            <p:cNvSpPr/>
            <p:nvPr/>
          </p:nvSpPr>
          <p:spPr>
            <a:xfrm rot="5400000">
              <a:off x="3835779" y="-2579814"/>
              <a:ext cx="1165575" cy="6326664"/>
            </a:xfrm>
            <a:prstGeom prst="round2SameRect">
              <a:avLst/>
            </a:prstGeom>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7" name="Rectangle: Top Corners Rounded 6"/>
            <p:cNvSpPr txBox="1"/>
            <p:nvPr/>
          </p:nvSpPr>
          <p:spPr>
            <a:xfrm>
              <a:off x="1255235" y="57629"/>
              <a:ext cx="6269765" cy="1051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000" kern="1200" dirty="0"/>
                <a:t>Registration/Enrollment Form Language</a:t>
              </a:r>
            </a:p>
            <a:p>
              <a:pPr marL="228600" lvl="1" indent="-228600" algn="l" defTabSz="1066800">
                <a:lnSpc>
                  <a:spcPct val="90000"/>
                </a:lnSpc>
                <a:spcBef>
                  <a:spcPct val="0"/>
                </a:spcBef>
                <a:spcAft>
                  <a:spcPct val="15000"/>
                </a:spcAft>
                <a:buChar char="•"/>
              </a:pPr>
              <a:r>
                <a:rPr lang="en-US" sz="2000" kern="1200" dirty="0"/>
                <a:t>Classroom &amp; Staff Policies</a:t>
              </a:r>
            </a:p>
          </p:txBody>
        </p:sp>
      </p:grpSp>
    </p:spTree>
    <p:extLst>
      <p:ext uri="{BB962C8B-B14F-4D97-AF65-F5344CB8AC3E}">
        <p14:creationId xmlns:p14="http://schemas.microsoft.com/office/powerpoint/2010/main" val="677138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2514600"/>
            <a:ext cx="6591985" cy="4195762"/>
          </a:xfrm>
        </p:spPr>
        <p:txBody>
          <a:bodyPr>
            <a:normAutofit/>
          </a:bodyPr>
          <a:lstStyle/>
          <a:p>
            <a:pPr marL="0" indent="0" algn="ctr">
              <a:buNone/>
            </a:pPr>
            <a:r>
              <a:rPr lang="en-US" sz="3600" b="1" dirty="0"/>
              <a:t>What other </a:t>
            </a:r>
            <a:br>
              <a:rPr lang="en-US" sz="3600" b="1" dirty="0"/>
            </a:br>
            <a:r>
              <a:rPr lang="en-US" sz="3600" b="1" dirty="0"/>
              <a:t>simple accommodations </a:t>
            </a:r>
            <a:br>
              <a:rPr lang="en-US" sz="3600" b="1" dirty="0"/>
            </a:br>
            <a:r>
              <a:rPr lang="en-US" sz="3600" b="1" dirty="0"/>
              <a:t>can we make for our </a:t>
            </a:r>
            <a:br>
              <a:rPr lang="en-US" sz="3600" b="1" dirty="0"/>
            </a:br>
            <a:r>
              <a:rPr lang="en-US" sz="3600" b="1" dirty="0"/>
              <a:t>students &amp; staff with </a:t>
            </a:r>
            <a:br>
              <a:rPr lang="en-US" sz="3600" b="1" dirty="0"/>
            </a:br>
            <a:r>
              <a:rPr lang="en-US" sz="3600" b="1" dirty="0"/>
              <a:t>invisible disabilities?</a:t>
            </a:r>
            <a:endParaRPr lang="en-US" sz="3600" dirty="0"/>
          </a:p>
        </p:txBody>
      </p:sp>
      <p:grpSp>
        <p:nvGrpSpPr>
          <p:cNvPr id="4" name="Group 3"/>
          <p:cNvGrpSpPr/>
          <p:nvPr/>
        </p:nvGrpSpPr>
        <p:grpSpPr>
          <a:xfrm>
            <a:off x="2011483" y="226107"/>
            <a:ext cx="1255236" cy="1793192"/>
            <a:chOff x="0" y="731"/>
            <a:chExt cx="1255236" cy="1793192"/>
          </a:xfrm>
        </p:grpSpPr>
        <p:sp>
          <p:nvSpPr>
            <p:cNvPr id="8" name="Arrow: Chevron 7"/>
            <p:cNvSpPr/>
            <p:nvPr/>
          </p:nvSpPr>
          <p:spPr>
            <a:xfrm rot="5400000">
              <a:off x="-268978" y="269709"/>
              <a:ext cx="1793192" cy="1255235"/>
            </a:xfrm>
            <a:prstGeom prst="chevron">
              <a:avLst/>
            </a:prstGeom>
          </p:spPr>
          <p:style>
            <a:lnRef idx="1">
              <a:schemeClr val="accent2">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9" name="Arrow: Chevron 4"/>
            <p:cNvSpPr txBox="1"/>
            <p:nvPr/>
          </p:nvSpPr>
          <p:spPr>
            <a:xfrm>
              <a:off x="1" y="628349"/>
              <a:ext cx="1255235" cy="5379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Low-Hanging Fruit</a:t>
              </a:r>
            </a:p>
          </p:txBody>
        </p:sp>
      </p:grpSp>
      <p:grpSp>
        <p:nvGrpSpPr>
          <p:cNvPr id="5" name="Group 4"/>
          <p:cNvGrpSpPr/>
          <p:nvPr/>
        </p:nvGrpSpPr>
        <p:grpSpPr>
          <a:xfrm>
            <a:off x="3266718" y="226106"/>
            <a:ext cx="5463625" cy="1165575"/>
            <a:chOff x="1255235" y="730"/>
            <a:chExt cx="6326664" cy="1165575"/>
          </a:xfrm>
        </p:grpSpPr>
        <p:sp>
          <p:nvSpPr>
            <p:cNvPr id="6" name="Rectangle: Top Corners Rounded 5"/>
            <p:cNvSpPr/>
            <p:nvPr/>
          </p:nvSpPr>
          <p:spPr>
            <a:xfrm rot="5400000">
              <a:off x="3835779" y="-2579814"/>
              <a:ext cx="1165575" cy="6326664"/>
            </a:xfrm>
            <a:prstGeom prst="round2SameRect">
              <a:avLst/>
            </a:prstGeom>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7" name="Rectangle: Top Corners Rounded 6"/>
            <p:cNvSpPr txBox="1"/>
            <p:nvPr/>
          </p:nvSpPr>
          <p:spPr>
            <a:xfrm>
              <a:off x="1255235" y="57629"/>
              <a:ext cx="6269765" cy="1051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000" kern="1200" dirty="0"/>
                <a:t>Registration/Enrollment Form Language</a:t>
              </a:r>
            </a:p>
            <a:p>
              <a:pPr marL="228600" lvl="1" indent="-228600" algn="l" defTabSz="1066800">
                <a:lnSpc>
                  <a:spcPct val="90000"/>
                </a:lnSpc>
                <a:spcBef>
                  <a:spcPct val="0"/>
                </a:spcBef>
                <a:spcAft>
                  <a:spcPct val="15000"/>
                </a:spcAft>
                <a:buChar char="•"/>
              </a:pPr>
              <a:r>
                <a:rPr lang="en-US" sz="2000" kern="1200" dirty="0"/>
                <a:t>Classroom &amp; Staff Policies</a:t>
              </a:r>
            </a:p>
          </p:txBody>
        </p:sp>
      </p:grpSp>
    </p:spTree>
    <p:extLst>
      <p:ext uri="{BB962C8B-B14F-4D97-AF65-F5344CB8AC3E}">
        <p14:creationId xmlns:p14="http://schemas.microsoft.com/office/powerpoint/2010/main" val="23362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1545771"/>
            <a:ext cx="6591985" cy="5274129"/>
          </a:xfrm>
        </p:spPr>
        <p:txBody>
          <a:bodyPr>
            <a:normAutofit lnSpcReduction="10000"/>
          </a:bodyPr>
          <a:lstStyle/>
          <a:p>
            <a:pPr marL="0" indent="0" algn="ctr">
              <a:buNone/>
            </a:pPr>
            <a:r>
              <a:rPr lang="en-US" b="1" dirty="0"/>
              <a:t>Awareness Raising</a:t>
            </a:r>
          </a:p>
          <a:p>
            <a:pPr marL="0" indent="0" algn="ctr">
              <a:buNone/>
            </a:pPr>
            <a:endParaRPr lang="en-US" dirty="0"/>
          </a:p>
          <a:p>
            <a:pPr lvl="0">
              <a:spcBef>
                <a:spcPts val="0"/>
              </a:spcBef>
            </a:pPr>
            <a:r>
              <a:rPr lang="en-US" dirty="0"/>
              <a:t>Professional Development programs &amp; speakers for teachers</a:t>
            </a:r>
          </a:p>
          <a:p>
            <a:pPr lvl="1">
              <a:spcBef>
                <a:spcPts val="0"/>
              </a:spcBef>
            </a:pPr>
            <a:r>
              <a:rPr lang="en-US" i="1" dirty="0"/>
              <a:t>Don’t hesitate to ask your own disabled staff to contribute: their experiences can be instrumental in creating a culture of all-ability acceptance!</a:t>
            </a:r>
            <a:endParaRPr lang="en-US" sz="2400" dirty="0"/>
          </a:p>
          <a:p>
            <a:pPr lvl="1">
              <a:spcBef>
                <a:spcPts val="0"/>
              </a:spcBef>
            </a:pPr>
            <a:r>
              <a:rPr lang="en-US" i="1" dirty="0"/>
              <a:t>But also don’t be surprised if disabled staff don’t want to speak or lead a program: they may not feel comfortable being “out” as disabled to everyone yet.</a:t>
            </a:r>
            <a:endParaRPr lang="en-US" sz="2400" dirty="0"/>
          </a:p>
          <a:p>
            <a:pPr lvl="1">
              <a:spcBef>
                <a:spcPts val="0"/>
              </a:spcBef>
            </a:pPr>
            <a:r>
              <a:rPr lang="en-US" i="1" dirty="0"/>
              <a:t>Just to emphasize: </a:t>
            </a:r>
            <a:r>
              <a:rPr lang="en-US" b="1" i="1" dirty="0"/>
              <a:t>never “out” a disabled staff member or student to anyone else without their express permission.</a:t>
            </a:r>
            <a:r>
              <a:rPr lang="en-US" i="1" dirty="0"/>
              <a:t> You can raise awareness of the challenges around disability accommodation without “outing” any individual who isn’t ready.</a:t>
            </a:r>
            <a:endParaRPr lang="en-US" sz="2400" dirty="0"/>
          </a:p>
          <a:p>
            <a:pPr lvl="0">
              <a:spcBef>
                <a:spcPts val="0"/>
              </a:spcBef>
            </a:pPr>
            <a:r>
              <a:rPr lang="en-US" dirty="0"/>
              <a:t>Speakers, programs, and field trips for students</a:t>
            </a:r>
          </a:p>
          <a:p>
            <a:pPr lvl="0">
              <a:spcBef>
                <a:spcPts val="0"/>
              </a:spcBef>
            </a:pPr>
            <a:r>
              <a:rPr lang="en-US" dirty="0"/>
              <a:t>Poster/sign campaigns</a:t>
            </a:r>
          </a:p>
          <a:p>
            <a:pPr>
              <a:spcBef>
                <a:spcPts val="0"/>
              </a:spcBef>
            </a:pPr>
            <a:r>
              <a:rPr lang="en-US" dirty="0"/>
              <a:t>PBL: Have upper-grade students plan their own awareness campaign and carry it out – maybe they’ll even find the need for a project to make the school’s space more disability-friendly!</a:t>
            </a:r>
          </a:p>
        </p:txBody>
      </p:sp>
      <p:grpSp>
        <p:nvGrpSpPr>
          <p:cNvPr id="4" name="Group 3"/>
          <p:cNvGrpSpPr/>
          <p:nvPr/>
        </p:nvGrpSpPr>
        <p:grpSpPr>
          <a:xfrm>
            <a:off x="1713140" y="226108"/>
            <a:ext cx="1255236" cy="1793192"/>
            <a:chOff x="0" y="1601675"/>
            <a:chExt cx="1255236" cy="1793192"/>
          </a:xfrm>
        </p:grpSpPr>
        <p:sp>
          <p:nvSpPr>
            <p:cNvPr id="8" name="Arrow: Chevron 7"/>
            <p:cNvSpPr/>
            <p:nvPr/>
          </p:nvSpPr>
          <p:spPr>
            <a:xfrm rot="5400000">
              <a:off x="-268978" y="1870653"/>
              <a:ext cx="1793192" cy="1255235"/>
            </a:xfrm>
            <a:prstGeom prst="chevron">
              <a:avLst/>
            </a:prstGeom>
          </p:spPr>
          <p:style>
            <a:lnRef idx="1">
              <a:schemeClr val="accent3">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9" name="Arrow: Chevron 4"/>
            <p:cNvSpPr txBox="1"/>
            <p:nvPr/>
          </p:nvSpPr>
          <p:spPr>
            <a:xfrm>
              <a:off x="1" y="2229293"/>
              <a:ext cx="1255235" cy="5379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Intermediate Steps</a:t>
              </a:r>
            </a:p>
          </p:txBody>
        </p:sp>
      </p:grpSp>
      <p:grpSp>
        <p:nvGrpSpPr>
          <p:cNvPr id="5" name="Group 4"/>
          <p:cNvGrpSpPr/>
          <p:nvPr/>
        </p:nvGrpSpPr>
        <p:grpSpPr>
          <a:xfrm>
            <a:off x="2968375" y="226108"/>
            <a:ext cx="5734754" cy="1165575"/>
            <a:chOff x="1255235" y="1601675"/>
            <a:chExt cx="6326664" cy="1165575"/>
          </a:xfrm>
        </p:grpSpPr>
        <p:sp>
          <p:nvSpPr>
            <p:cNvPr id="6" name="Rectangle: Top Corners Rounded 5"/>
            <p:cNvSpPr/>
            <p:nvPr/>
          </p:nvSpPr>
          <p:spPr>
            <a:xfrm rot="5400000">
              <a:off x="3835779" y="-978869"/>
              <a:ext cx="1165575" cy="6326664"/>
            </a:xfrm>
            <a:prstGeom prst="round2SameRect">
              <a:avLst/>
            </a:prstGeom>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7" name="Rectangle: Top Corners Rounded 6"/>
            <p:cNvSpPr txBox="1"/>
            <p:nvPr/>
          </p:nvSpPr>
          <p:spPr>
            <a:xfrm>
              <a:off x="1255235" y="1658574"/>
              <a:ext cx="6269765" cy="1051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Awareness-Raising</a:t>
              </a:r>
            </a:p>
            <a:p>
              <a:pPr marL="228600" lvl="1" indent="-228600" algn="l" defTabSz="1066800">
                <a:lnSpc>
                  <a:spcPct val="90000"/>
                </a:lnSpc>
                <a:spcBef>
                  <a:spcPct val="0"/>
                </a:spcBef>
                <a:spcAft>
                  <a:spcPct val="15000"/>
                </a:spcAft>
                <a:buChar char="•"/>
              </a:pPr>
              <a:r>
                <a:rPr lang="en-US" sz="2400" kern="1200" dirty="0"/>
                <a:t>Schedule &amp; Space Considerations</a:t>
              </a:r>
            </a:p>
          </p:txBody>
        </p:sp>
      </p:grpSp>
    </p:spTree>
    <p:extLst>
      <p:ext uri="{BB962C8B-B14F-4D97-AF65-F5344CB8AC3E}">
        <p14:creationId xmlns:p14="http://schemas.microsoft.com/office/powerpoint/2010/main" val="1953751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1448583"/>
            <a:ext cx="7011085" cy="5371317"/>
          </a:xfrm>
        </p:spPr>
        <p:txBody>
          <a:bodyPr>
            <a:normAutofit fontScale="85000" lnSpcReduction="20000"/>
          </a:bodyPr>
          <a:lstStyle/>
          <a:p>
            <a:pPr marL="0" indent="0" algn="ctr">
              <a:buNone/>
            </a:pPr>
            <a:r>
              <a:rPr lang="en-US" b="1" dirty="0"/>
              <a:t>Schedule &amp; Space Considerations</a:t>
            </a:r>
          </a:p>
          <a:p>
            <a:pPr marL="0" indent="0" algn="ctr">
              <a:buNone/>
            </a:pPr>
            <a:endParaRPr lang="en-US" dirty="0"/>
          </a:p>
          <a:p>
            <a:pPr lvl="0">
              <a:lnSpc>
                <a:spcPct val="120000"/>
              </a:lnSpc>
              <a:spcBef>
                <a:spcPts val="0"/>
              </a:spcBef>
            </a:pPr>
            <a:r>
              <a:rPr lang="en-US" dirty="0"/>
              <a:t>Classrooms</a:t>
            </a:r>
          </a:p>
          <a:p>
            <a:pPr lvl="1">
              <a:lnSpc>
                <a:spcPct val="120000"/>
              </a:lnSpc>
              <a:spcBef>
                <a:spcPts val="0"/>
              </a:spcBef>
            </a:pPr>
            <a:r>
              <a:rPr lang="en-US" sz="1500" i="1" dirty="0"/>
              <a:t>Chair/resting space for teachers in a space where they can continue teaching</a:t>
            </a:r>
            <a:endParaRPr lang="en-US" sz="1500" dirty="0"/>
          </a:p>
          <a:p>
            <a:pPr lvl="1">
              <a:lnSpc>
                <a:spcPct val="120000"/>
              </a:lnSpc>
              <a:spcBef>
                <a:spcPts val="0"/>
              </a:spcBef>
            </a:pPr>
            <a:r>
              <a:rPr lang="en-US" sz="1500" i="1" dirty="0"/>
              <a:t>Desks/tables in a U shape: teacher can walk/wheel around to the most students with the least energy expenditure</a:t>
            </a:r>
            <a:endParaRPr lang="en-US" sz="1500" dirty="0"/>
          </a:p>
          <a:p>
            <a:pPr lvl="1">
              <a:lnSpc>
                <a:spcPct val="120000"/>
              </a:lnSpc>
              <a:spcBef>
                <a:spcPts val="0"/>
              </a:spcBef>
            </a:pPr>
            <a:r>
              <a:rPr lang="en-US" sz="1500" i="1" dirty="0"/>
              <a:t>Space options for students who need a minor break from overstimulation without going too far from supervision</a:t>
            </a:r>
            <a:endParaRPr lang="en-US" sz="1500" dirty="0"/>
          </a:p>
          <a:p>
            <a:pPr lvl="0">
              <a:lnSpc>
                <a:spcPct val="120000"/>
              </a:lnSpc>
              <a:spcBef>
                <a:spcPts val="0"/>
              </a:spcBef>
            </a:pPr>
            <a:r>
              <a:rPr lang="en-US" dirty="0"/>
              <a:t>Office</a:t>
            </a:r>
          </a:p>
          <a:p>
            <a:pPr lvl="1">
              <a:lnSpc>
                <a:spcPct val="120000"/>
              </a:lnSpc>
              <a:spcBef>
                <a:spcPts val="0"/>
              </a:spcBef>
            </a:pPr>
            <a:r>
              <a:rPr lang="en-US" sz="1500" i="1" dirty="0"/>
              <a:t>Set aside a safe recovery space from major overstimulation</a:t>
            </a:r>
            <a:endParaRPr lang="en-US" sz="1500" dirty="0"/>
          </a:p>
          <a:p>
            <a:pPr lvl="1">
              <a:lnSpc>
                <a:spcPct val="120000"/>
              </a:lnSpc>
              <a:spcBef>
                <a:spcPts val="0"/>
              </a:spcBef>
            </a:pPr>
            <a:r>
              <a:rPr lang="en-US" sz="1500" i="1" dirty="0"/>
              <a:t>Keep carb-heavy snacks and drinks (with electrolytes, or Gatorade powder for making some) on hand for students or teachers whose blood sugar or blood pressure tend to crash</a:t>
            </a:r>
            <a:endParaRPr lang="en-US" sz="1500" dirty="0"/>
          </a:p>
          <a:p>
            <a:pPr lvl="1">
              <a:lnSpc>
                <a:spcPct val="120000"/>
              </a:lnSpc>
              <a:spcBef>
                <a:spcPts val="0"/>
              </a:spcBef>
            </a:pPr>
            <a:r>
              <a:rPr lang="en-US" sz="1500" i="1" dirty="0"/>
              <a:t>Comfortable place to lie down in the event of medical flare-ups which can hit without warning</a:t>
            </a:r>
            <a:endParaRPr lang="en-US" sz="1500" dirty="0"/>
          </a:p>
          <a:p>
            <a:pPr lvl="0">
              <a:lnSpc>
                <a:spcPct val="120000"/>
              </a:lnSpc>
              <a:spcBef>
                <a:spcPts val="0"/>
              </a:spcBef>
            </a:pPr>
            <a:r>
              <a:rPr lang="en-US" dirty="0"/>
              <a:t>Bathrooms</a:t>
            </a:r>
          </a:p>
          <a:p>
            <a:pPr lvl="1">
              <a:lnSpc>
                <a:spcPct val="120000"/>
              </a:lnSpc>
              <a:spcBef>
                <a:spcPts val="0"/>
              </a:spcBef>
            </a:pPr>
            <a:r>
              <a:rPr lang="en-US" sz="1500" i="1" dirty="0"/>
              <a:t>Make sure an adult can get in to a locked bathroom or stall in the event of an emergency without breaking the lock/door (which could also injure the person stuck inside)</a:t>
            </a:r>
            <a:endParaRPr lang="en-US" sz="1500" dirty="0"/>
          </a:p>
          <a:p>
            <a:pPr lvl="0">
              <a:lnSpc>
                <a:spcPct val="120000"/>
              </a:lnSpc>
              <a:spcBef>
                <a:spcPts val="0"/>
              </a:spcBef>
            </a:pPr>
            <a:r>
              <a:rPr lang="en-US" dirty="0"/>
              <a:t>Scheduling</a:t>
            </a:r>
          </a:p>
          <a:p>
            <a:pPr lvl="1">
              <a:lnSpc>
                <a:spcPct val="120000"/>
              </a:lnSpc>
              <a:spcBef>
                <a:spcPts val="0"/>
              </a:spcBef>
            </a:pPr>
            <a:r>
              <a:rPr lang="en-US" sz="1500" i="1" dirty="0"/>
              <a:t>Recess/free time: at least 5 minutes per hour of </a:t>
            </a:r>
            <a:r>
              <a:rPr lang="en-US" sz="1500" i="1" dirty="0" err="1"/>
              <a:t>classtime</a:t>
            </a:r>
            <a:endParaRPr lang="en-US" sz="1500" dirty="0"/>
          </a:p>
          <a:p>
            <a:pPr>
              <a:lnSpc>
                <a:spcPct val="120000"/>
              </a:lnSpc>
              <a:spcBef>
                <a:spcPts val="0"/>
              </a:spcBef>
            </a:pPr>
            <a:r>
              <a:rPr lang="en-US" b="1" dirty="0"/>
              <a:t>Make transition times explicit in any schedule issued to either teachers or students!</a:t>
            </a:r>
          </a:p>
        </p:txBody>
      </p:sp>
      <p:grpSp>
        <p:nvGrpSpPr>
          <p:cNvPr id="4" name="Group 3"/>
          <p:cNvGrpSpPr/>
          <p:nvPr/>
        </p:nvGrpSpPr>
        <p:grpSpPr>
          <a:xfrm>
            <a:off x="1713140" y="226108"/>
            <a:ext cx="1255236" cy="1793192"/>
            <a:chOff x="0" y="1601675"/>
            <a:chExt cx="1255236" cy="1793192"/>
          </a:xfrm>
        </p:grpSpPr>
        <p:sp>
          <p:nvSpPr>
            <p:cNvPr id="8" name="Arrow: Chevron 7"/>
            <p:cNvSpPr/>
            <p:nvPr/>
          </p:nvSpPr>
          <p:spPr>
            <a:xfrm rot="5400000">
              <a:off x="-268978" y="1870653"/>
              <a:ext cx="1793192" cy="1255235"/>
            </a:xfrm>
            <a:prstGeom prst="chevron">
              <a:avLst/>
            </a:prstGeom>
          </p:spPr>
          <p:style>
            <a:lnRef idx="1">
              <a:schemeClr val="accent3">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9" name="Arrow: Chevron 4"/>
            <p:cNvSpPr txBox="1"/>
            <p:nvPr/>
          </p:nvSpPr>
          <p:spPr>
            <a:xfrm>
              <a:off x="1" y="2229293"/>
              <a:ext cx="1255235" cy="5379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Intermediate Steps</a:t>
              </a:r>
            </a:p>
          </p:txBody>
        </p:sp>
      </p:grpSp>
      <p:grpSp>
        <p:nvGrpSpPr>
          <p:cNvPr id="5" name="Group 4"/>
          <p:cNvGrpSpPr/>
          <p:nvPr/>
        </p:nvGrpSpPr>
        <p:grpSpPr>
          <a:xfrm>
            <a:off x="2968375" y="226108"/>
            <a:ext cx="5734754" cy="1165575"/>
            <a:chOff x="1255235" y="1601675"/>
            <a:chExt cx="6326664" cy="1165575"/>
          </a:xfrm>
        </p:grpSpPr>
        <p:sp>
          <p:nvSpPr>
            <p:cNvPr id="6" name="Rectangle: Top Corners Rounded 5"/>
            <p:cNvSpPr/>
            <p:nvPr/>
          </p:nvSpPr>
          <p:spPr>
            <a:xfrm rot="5400000">
              <a:off x="3835779" y="-978869"/>
              <a:ext cx="1165575" cy="6326664"/>
            </a:xfrm>
            <a:prstGeom prst="round2SameRect">
              <a:avLst/>
            </a:prstGeom>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7" name="Rectangle: Top Corners Rounded 6"/>
            <p:cNvSpPr txBox="1"/>
            <p:nvPr/>
          </p:nvSpPr>
          <p:spPr>
            <a:xfrm>
              <a:off x="1255235" y="1658574"/>
              <a:ext cx="6269765" cy="1051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Awareness-Raising</a:t>
              </a:r>
            </a:p>
            <a:p>
              <a:pPr marL="228600" lvl="1" indent="-228600" algn="l" defTabSz="1066800">
                <a:lnSpc>
                  <a:spcPct val="90000"/>
                </a:lnSpc>
                <a:spcBef>
                  <a:spcPct val="0"/>
                </a:spcBef>
                <a:spcAft>
                  <a:spcPct val="15000"/>
                </a:spcAft>
                <a:buChar char="•"/>
              </a:pPr>
              <a:r>
                <a:rPr lang="en-US" sz="2400" kern="1200" dirty="0"/>
                <a:t>Schedule &amp; Space Considerations</a:t>
              </a:r>
            </a:p>
          </p:txBody>
        </p:sp>
      </p:grpSp>
    </p:spTree>
    <p:extLst>
      <p:ext uri="{BB962C8B-B14F-4D97-AF65-F5344CB8AC3E}">
        <p14:creationId xmlns:p14="http://schemas.microsoft.com/office/powerpoint/2010/main" val="4292310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2590018"/>
            <a:ext cx="6591985" cy="4229881"/>
          </a:xfrm>
        </p:spPr>
        <p:txBody>
          <a:bodyPr>
            <a:normAutofit/>
          </a:bodyPr>
          <a:lstStyle/>
          <a:p>
            <a:pPr marL="0" indent="0" algn="ctr">
              <a:buNone/>
            </a:pPr>
            <a:r>
              <a:rPr lang="en-US" sz="3600" b="1" dirty="0"/>
              <a:t>What other </a:t>
            </a:r>
            <a:br>
              <a:rPr lang="en-US" sz="3600" b="1" dirty="0"/>
            </a:br>
            <a:r>
              <a:rPr lang="en-US" sz="3600" b="1" dirty="0"/>
              <a:t>intermediate accommodations </a:t>
            </a:r>
            <a:br>
              <a:rPr lang="en-US" sz="3600" b="1" dirty="0"/>
            </a:br>
            <a:r>
              <a:rPr lang="en-US" sz="3600" b="1" dirty="0"/>
              <a:t>can we make for our </a:t>
            </a:r>
            <a:br>
              <a:rPr lang="en-US" sz="3600" b="1" dirty="0"/>
            </a:br>
            <a:r>
              <a:rPr lang="en-US" sz="3600" b="1" dirty="0"/>
              <a:t>students &amp; staff with </a:t>
            </a:r>
            <a:br>
              <a:rPr lang="en-US" sz="3600" b="1" dirty="0"/>
            </a:br>
            <a:r>
              <a:rPr lang="en-US" sz="3600" b="1" dirty="0"/>
              <a:t>invisible disabilities?</a:t>
            </a:r>
            <a:endParaRPr lang="en-US" sz="3600" dirty="0"/>
          </a:p>
        </p:txBody>
      </p:sp>
      <p:grpSp>
        <p:nvGrpSpPr>
          <p:cNvPr id="4" name="Group 3"/>
          <p:cNvGrpSpPr/>
          <p:nvPr/>
        </p:nvGrpSpPr>
        <p:grpSpPr>
          <a:xfrm>
            <a:off x="1713140" y="226108"/>
            <a:ext cx="1255236" cy="1793192"/>
            <a:chOff x="0" y="1601675"/>
            <a:chExt cx="1255236" cy="1793192"/>
          </a:xfrm>
        </p:grpSpPr>
        <p:sp>
          <p:nvSpPr>
            <p:cNvPr id="8" name="Arrow: Chevron 7"/>
            <p:cNvSpPr/>
            <p:nvPr/>
          </p:nvSpPr>
          <p:spPr>
            <a:xfrm rot="5400000">
              <a:off x="-268978" y="1870653"/>
              <a:ext cx="1793192" cy="1255235"/>
            </a:xfrm>
            <a:prstGeom prst="chevron">
              <a:avLst/>
            </a:prstGeom>
          </p:spPr>
          <p:style>
            <a:lnRef idx="1">
              <a:schemeClr val="accent3">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9" name="Arrow: Chevron 4"/>
            <p:cNvSpPr txBox="1"/>
            <p:nvPr/>
          </p:nvSpPr>
          <p:spPr>
            <a:xfrm>
              <a:off x="1" y="2229293"/>
              <a:ext cx="1255235" cy="5379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Intermediate Steps</a:t>
              </a:r>
            </a:p>
          </p:txBody>
        </p:sp>
      </p:grpSp>
      <p:grpSp>
        <p:nvGrpSpPr>
          <p:cNvPr id="5" name="Group 4"/>
          <p:cNvGrpSpPr/>
          <p:nvPr/>
        </p:nvGrpSpPr>
        <p:grpSpPr>
          <a:xfrm>
            <a:off x="2968375" y="226108"/>
            <a:ext cx="5734754" cy="1165575"/>
            <a:chOff x="1255235" y="1601675"/>
            <a:chExt cx="6326664" cy="1165575"/>
          </a:xfrm>
        </p:grpSpPr>
        <p:sp>
          <p:nvSpPr>
            <p:cNvPr id="6" name="Rectangle: Top Corners Rounded 5"/>
            <p:cNvSpPr/>
            <p:nvPr/>
          </p:nvSpPr>
          <p:spPr>
            <a:xfrm rot="5400000">
              <a:off x="3835779" y="-978869"/>
              <a:ext cx="1165575" cy="6326664"/>
            </a:xfrm>
            <a:prstGeom prst="round2SameRect">
              <a:avLst/>
            </a:prstGeom>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7" name="Rectangle: Top Corners Rounded 6"/>
            <p:cNvSpPr txBox="1"/>
            <p:nvPr/>
          </p:nvSpPr>
          <p:spPr>
            <a:xfrm>
              <a:off x="1255235" y="1658574"/>
              <a:ext cx="6269765" cy="1051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Awareness-Raising</a:t>
              </a:r>
            </a:p>
            <a:p>
              <a:pPr marL="228600" lvl="1" indent="-228600" algn="l" defTabSz="1066800">
                <a:lnSpc>
                  <a:spcPct val="90000"/>
                </a:lnSpc>
                <a:spcBef>
                  <a:spcPct val="0"/>
                </a:spcBef>
                <a:spcAft>
                  <a:spcPct val="15000"/>
                </a:spcAft>
                <a:buChar char="•"/>
              </a:pPr>
              <a:r>
                <a:rPr lang="en-US" sz="2400" kern="1200" dirty="0"/>
                <a:t>Schedule &amp; Space Considerations</a:t>
              </a:r>
            </a:p>
          </p:txBody>
        </p:sp>
      </p:grpSp>
    </p:spTree>
    <p:extLst>
      <p:ext uri="{BB962C8B-B14F-4D97-AF65-F5344CB8AC3E}">
        <p14:creationId xmlns:p14="http://schemas.microsoft.com/office/powerpoint/2010/main" val="253276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1" y="1594757"/>
            <a:ext cx="7287986" cy="5143499"/>
          </a:xfrm>
        </p:spPr>
        <p:txBody>
          <a:bodyPr>
            <a:normAutofit fontScale="70000" lnSpcReduction="20000"/>
          </a:bodyPr>
          <a:lstStyle/>
          <a:p>
            <a:pPr marL="0" indent="0" algn="ctr">
              <a:lnSpc>
                <a:spcPct val="120000"/>
              </a:lnSpc>
              <a:spcBef>
                <a:spcPts val="0"/>
              </a:spcBef>
              <a:buNone/>
            </a:pPr>
            <a:r>
              <a:rPr lang="en-US" sz="2300" b="1" dirty="0"/>
              <a:t>Infrastructure &amp; Programmatic Structure</a:t>
            </a:r>
          </a:p>
          <a:p>
            <a:pPr marL="0" indent="0" algn="ctr">
              <a:lnSpc>
                <a:spcPct val="120000"/>
              </a:lnSpc>
              <a:spcBef>
                <a:spcPts val="0"/>
              </a:spcBef>
              <a:buNone/>
            </a:pPr>
            <a:endParaRPr lang="en-US" sz="1400" dirty="0"/>
          </a:p>
          <a:p>
            <a:pPr marL="0" indent="0" algn="ctr">
              <a:lnSpc>
                <a:spcPct val="120000"/>
              </a:lnSpc>
              <a:spcBef>
                <a:spcPts val="0"/>
              </a:spcBef>
              <a:buNone/>
            </a:pPr>
            <a:endParaRPr lang="en-US" sz="1400" dirty="0"/>
          </a:p>
          <a:p>
            <a:pPr lvl="0">
              <a:lnSpc>
                <a:spcPct val="120000"/>
              </a:lnSpc>
              <a:spcBef>
                <a:spcPts val="0"/>
              </a:spcBef>
            </a:pPr>
            <a:r>
              <a:rPr lang="en-US" sz="2100" dirty="0"/>
              <a:t>Food</a:t>
            </a:r>
            <a:endParaRPr lang="en-US" sz="2600" dirty="0"/>
          </a:p>
          <a:p>
            <a:pPr lvl="1">
              <a:lnSpc>
                <a:spcPct val="120000"/>
              </a:lnSpc>
              <a:spcBef>
                <a:spcPts val="0"/>
              </a:spcBef>
            </a:pPr>
            <a:r>
              <a:rPr lang="en-US" sz="1800" dirty="0"/>
              <a:t>Can participants with GI/autoimmune conditions/allergies find out full ingredient information for every food item?</a:t>
            </a:r>
            <a:endParaRPr lang="en-US" sz="3100" dirty="0"/>
          </a:p>
          <a:p>
            <a:pPr lvl="1">
              <a:lnSpc>
                <a:spcPct val="120000"/>
              </a:lnSpc>
              <a:spcBef>
                <a:spcPts val="0"/>
              </a:spcBef>
            </a:pPr>
            <a:r>
              <a:rPr lang="en-US" sz="1800" dirty="0"/>
              <a:t>Are there any options free of the Top-Eight allergens (</a:t>
            </a:r>
            <a:r>
              <a:rPr lang="en-US" sz="1800" i="1" dirty="0"/>
              <a:t>milk, eggs, fish, shellfish, tree nuts, peanuts, wheat, soy</a:t>
            </a:r>
            <a:r>
              <a:rPr lang="en-US" sz="1800" dirty="0"/>
              <a:t>)?</a:t>
            </a:r>
            <a:endParaRPr lang="en-US" sz="3100" dirty="0"/>
          </a:p>
          <a:p>
            <a:pPr lvl="1">
              <a:lnSpc>
                <a:spcPct val="120000"/>
              </a:lnSpc>
              <a:spcBef>
                <a:spcPts val="0"/>
              </a:spcBef>
            </a:pPr>
            <a:r>
              <a:rPr lang="en-US" sz="1800" dirty="0"/>
              <a:t>If outside food is brought in, how will you communicate the need for clear ingredient labels without folks feeling pressured to give up all of Grandma’s Secret Recipe?</a:t>
            </a:r>
            <a:endParaRPr lang="en-US" sz="3100" dirty="0"/>
          </a:p>
          <a:p>
            <a:pPr lvl="1">
              <a:lnSpc>
                <a:spcPct val="120000"/>
              </a:lnSpc>
              <a:spcBef>
                <a:spcPts val="0"/>
              </a:spcBef>
            </a:pPr>
            <a:r>
              <a:rPr lang="en-US" sz="1800" dirty="0"/>
              <a:t>Would a participant in the program who can’t eat any of the food still find it worthwhile?</a:t>
            </a:r>
            <a:endParaRPr lang="en-US" sz="3100" dirty="0"/>
          </a:p>
          <a:p>
            <a:pPr lvl="0">
              <a:lnSpc>
                <a:spcPct val="120000"/>
              </a:lnSpc>
              <a:spcBef>
                <a:spcPts val="0"/>
              </a:spcBef>
            </a:pPr>
            <a:r>
              <a:rPr lang="en-US" sz="2100" dirty="0"/>
              <a:t>Space</a:t>
            </a:r>
            <a:endParaRPr lang="en-US" sz="2600" dirty="0"/>
          </a:p>
          <a:p>
            <a:pPr lvl="1">
              <a:lnSpc>
                <a:spcPct val="120000"/>
              </a:lnSpc>
              <a:spcBef>
                <a:spcPts val="0"/>
              </a:spcBef>
            </a:pPr>
            <a:r>
              <a:rPr lang="en-US" sz="1800" dirty="0"/>
              <a:t>Is there clear signage so someone new to the building can find the nearest restroom or water fountain easily? Nearest First Aid kit? Nearest AED?</a:t>
            </a:r>
            <a:endParaRPr lang="en-US" sz="3100" dirty="0"/>
          </a:p>
          <a:p>
            <a:pPr lvl="1">
              <a:lnSpc>
                <a:spcPct val="120000"/>
              </a:lnSpc>
              <a:spcBef>
                <a:spcPts val="0"/>
              </a:spcBef>
            </a:pPr>
            <a:r>
              <a:rPr lang="en-US" sz="1800" dirty="0"/>
              <a:t>Can people who can’t take stairs transition between spaces with the whole class, or must they use an elevator while everyone else goes another way? (Especially for teachers on wheels, supervision during transitions can be tricky!)</a:t>
            </a:r>
            <a:endParaRPr lang="en-US" sz="3100" dirty="0"/>
          </a:p>
          <a:p>
            <a:pPr lvl="0">
              <a:lnSpc>
                <a:spcPct val="120000"/>
              </a:lnSpc>
              <a:spcBef>
                <a:spcPts val="0"/>
              </a:spcBef>
            </a:pPr>
            <a:r>
              <a:rPr lang="en-US" sz="2100" dirty="0"/>
              <a:t>Programming</a:t>
            </a:r>
            <a:endParaRPr lang="en-US" sz="2600" dirty="0"/>
          </a:p>
          <a:p>
            <a:pPr lvl="1">
              <a:lnSpc>
                <a:spcPct val="120000"/>
              </a:lnSpc>
              <a:spcBef>
                <a:spcPts val="0"/>
              </a:spcBef>
            </a:pPr>
            <a:r>
              <a:rPr lang="en-US" sz="1800" dirty="0"/>
              <a:t>Are there program options with lower stimulation (small groups, no sound system, etc.)?</a:t>
            </a:r>
            <a:endParaRPr lang="en-US" sz="3100" dirty="0"/>
          </a:p>
          <a:p>
            <a:pPr>
              <a:lnSpc>
                <a:spcPct val="120000"/>
              </a:lnSpc>
              <a:spcBef>
                <a:spcPts val="0"/>
              </a:spcBef>
            </a:pPr>
            <a:r>
              <a:rPr lang="en-US" sz="2100" dirty="0"/>
              <a:t>What programs could address the specific needs &amp; interests of disabled community members?</a:t>
            </a:r>
          </a:p>
        </p:txBody>
      </p:sp>
      <p:grpSp>
        <p:nvGrpSpPr>
          <p:cNvPr id="4" name="Group 3"/>
          <p:cNvGrpSpPr/>
          <p:nvPr/>
        </p:nvGrpSpPr>
        <p:grpSpPr>
          <a:xfrm>
            <a:off x="1749878" y="247878"/>
            <a:ext cx="1255236" cy="1793192"/>
            <a:chOff x="0" y="3202620"/>
            <a:chExt cx="1255236" cy="1793192"/>
          </a:xfrm>
        </p:grpSpPr>
        <p:sp>
          <p:nvSpPr>
            <p:cNvPr id="8" name="Arrow: Chevron 7"/>
            <p:cNvSpPr/>
            <p:nvPr/>
          </p:nvSpPr>
          <p:spPr>
            <a:xfrm rot="5400000">
              <a:off x="-268978" y="3471598"/>
              <a:ext cx="1793192" cy="1255235"/>
            </a:xfrm>
            <a:prstGeom prst="chevron">
              <a:avLst/>
            </a:prstGeom>
          </p:spPr>
          <p:style>
            <a:lnRef idx="1">
              <a:schemeClr val="accent4">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sp>
        <p:sp>
          <p:nvSpPr>
            <p:cNvPr id="9" name="Arrow: Chevron 4"/>
            <p:cNvSpPr txBox="1"/>
            <p:nvPr/>
          </p:nvSpPr>
          <p:spPr>
            <a:xfrm>
              <a:off x="1" y="3830238"/>
              <a:ext cx="1255235" cy="5379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Advanced Accommodation</a:t>
              </a:r>
            </a:p>
          </p:txBody>
        </p:sp>
      </p:grpSp>
      <p:grpSp>
        <p:nvGrpSpPr>
          <p:cNvPr id="5" name="Group 4"/>
          <p:cNvGrpSpPr/>
          <p:nvPr/>
        </p:nvGrpSpPr>
        <p:grpSpPr>
          <a:xfrm>
            <a:off x="3005113" y="247876"/>
            <a:ext cx="5371444" cy="1165575"/>
            <a:chOff x="1255235" y="3202618"/>
            <a:chExt cx="6326664" cy="1165575"/>
          </a:xfrm>
        </p:grpSpPr>
        <p:sp>
          <p:nvSpPr>
            <p:cNvPr id="6" name="Rectangle: Top Corners Rounded 5"/>
            <p:cNvSpPr/>
            <p:nvPr/>
          </p:nvSpPr>
          <p:spPr>
            <a:xfrm rot="5400000">
              <a:off x="3835779" y="622074"/>
              <a:ext cx="1165575" cy="6326664"/>
            </a:xfrm>
            <a:prstGeom prst="round2SameRect">
              <a:avLst/>
            </a:prstGeom>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7" name="Rectangle: Top Corners Rounded 6"/>
            <p:cNvSpPr txBox="1"/>
            <p:nvPr/>
          </p:nvSpPr>
          <p:spPr>
            <a:xfrm>
              <a:off x="1255235" y="3259518"/>
              <a:ext cx="6269765" cy="1051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000" kern="1200" dirty="0"/>
                <a:t>Infrastructure &amp; Programmatic Structure</a:t>
              </a:r>
            </a:p>
            <a:p>
              <a:pPr marL="228600" lvl="1" indent="-228600" algn="l" defTabSz="1066800">
                <a:lnSpc>
                  <a:spcPct val="90000"/>
                </a:lnSpc>
                <a:spcBef>
                  <a:spcPct val="0"/>
                </a:spcBef>
                <a:spcAft>
                  <a:spcPct val="15000"/>
                </a:spcAft>
                <a:buChar char="•"/>
              </a:pPr>
              <a:r>
                <a:rPr lang="en-US" sz="2000" kern="1200" dirty="0"/>
                <a:t>Active Outreach (student &amp; staff)</a:t>
              </a:r>
            </a:p>
          </p:txBody>
        </p:sp>
      </p:grpSp>
    </p:spTree>
    <p:extLst>
      <p:ext uri="{BB962C8B-B14F-4D97-AF65-F5344CB8AC3E}">
        <p14:creationId xmlns:p14="http://schemas.microsoft.com/office/powerpoint/2010/main" val="2735523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1627415"/>
            <a:ext cx="6591985" cy="5110842"/>
          </a:xfrm>
        </p:spPr>
        <p:txBody>
          <a:bodyPr>
            <a:normAutofit fontScale="77500" lnSpcReduction="20000"/>
          </a:bodyPr>
          <a:lstStyle/>
          <a:p>
            <a:pPr marL="0" indent="0" algn="ctr">
              <a:buNone/>
            </a:pPr>
            <a:r>
              <a:rPr lang="en-US" b="1" dirty="0"/>
              <a:t>Active Outreach </a:t>
            </a:r>
          </a:p>
          <a:p>
            <a:pPr marL="0" indent="0" algn="ctr">
              <a:buNone/>
            </a:pPr>
            <a:endParaRPr lang="en-US" sz="2600" dirty="0"/>
          </a:p>
          <a:p>
            <a:pPr lvl="0"/>
            <a:r>
              <a:rPr lang="en-US" dirty="0"/>
              <a:t>In/visible disabilities can result in highly favorable traits in a teacher: perseverance, understanding, patience, self-awareness, and introspection.</a:t>
            </a:r>
            <a:endParaRPr lang="en-US" sz="2400" dirty="0"/>
          </a:p>
          <a:p>
            <a:pPr lvl="1"/>
            <a:r>
              <a:rPr lang="en-US" i="1" dirty="0"/>
              <a:t>Note: Not always. Disabled people can have a wide variety of adjustment processes and reactions to their dis/ability. Disabled people don’t exist to inspire non-disabled people and are allowed to be bitter/angry/etc. Disability doesn’t inherently make a person a great/inspiring teacher, but it also doesn’t have to prevent it. </a:t>
            </a:r>
            <a:endParaRPr lang="en-US" sz="2800" dirty="0"/>
          </a:p>
          <a:p>
            <a:pPr lvl="0"/>
            <a:r>
              <a:rPr lang="en-US" dirty="0"/>
              <a:t>Looking to fill a new position? </a:t>
            </a:r>
            <a:endParaRPr lang="en-US" sz="2400" dirty="0"/>
          </a:p>
          <a:p>
            <a:pPr lvl="1"/>
            <a:r>
              <a:rPr lang="en-US" i="1" dirty="0"/>
              <a:t>Most disabled folks have a social or support network around them, either online or offline – and many are explicitly looking for part-time work that allows us time for all our weekday doctor appointments, making supplementary schools a particularly good fit for both the disabled staff member and the school administration. Ask one disabled acquaintance and they might be able to connect you to half a dozen more talented folks, some of whom may have otherwise given up on a job search!</a:t>
            </a:r>
            <a:endParaRPr lang="en-US" sz="2800" dirty="0"/>
          </a:p>
          <a:p>
            <a:pPr lvl="0"/>
            <a:r>
              <a:rPr lang="en-US" dirty="0"/>
              <a:t>Same goes for families with disabled children: many parents probably belong to at least one Facebook group for support and information around their child’s needs. </a:t>
            </a:r>
            <a:endParaRPr lang="en-US" sz="2400" dirty="0"/>
          </a:p>
          <a:p>
            <a:r>
              <a:rPr lang="en-US" b="1" i="1" dirty="0"/>
              <a:t>Create a school that’s a welcome community for one disabled student/staff member and you’ll have the infrastructure underway to support their friends who are looking for a new community!</a:t>
            </a:r>
            <a:endParaRPr lang="en-US" b="1" dirty="0"/>
          </a:p>
        </p:txBody>
      </p:sp>
      <p:grpSp>
        <p:nvGrpSpPr>
          <p:cNvPr id="4" name="Group 3"/>
          <p:cNvGrpSpPr/>
          <p:nvPr/>
        </p:nvGrpSpPr>
        <p:grpSpPr>
          <a:xfrm>
            <a:off x="1749878" y="247878"/>
            <a:ext cx="1255236" cy="1793192"/>
            <a:chOff x="0" y="3202620"/>
            <a:chExt cx="1255236" cy="1793192"/>
          </a:xfrm>
        </p:grpSpPr>
        <p:sp>
          <p:nvSpPr>
            <p:cNvPr id="8" name="Arrow: Chevron 7"/>
            <p:cNvSpPr/>
            <p:nvPr/>
          </p:nvSpPr>
          <p:spPr>
            <a:xfrm rot="5400000">
              <a:off x="-268978" y="3471598"/>
              <a:ext cx="1793192" cy="1255235"/>
            </a:xfrm>
            <a:prstGeom prst="chevron">
              <a:avLst/>
            </a:prstGeom>
          </p:spPr>
          <p:style>
            <a:lnRef idx="1">
              <a:schemeClr val="accent4">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sp>
        <p:sp>
          <p:nvSpPr>
            <p:cNvPr id="9" name="Arrow: Chevron 4"/>
            <p:cNvSpPr txBox="1"/>
            <p:nvPr/>
          </p:nvSpPr>
          <p:spPr>
            <a:xfrm>
              <a:off x="1" y="3830238"/>
              <a:ext cx="1255235" cy="5379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Advanced Accommodation</a:t>
              </a:r>
            </a:p>
          </p:txBody>
        </p:sp>
      </p:grpSp>
      <p:grpSp>
        <p:nvGrpSpPr>
          <p:cNvPr id="5" name="Group 4"/>
          <p:cNvGrpSpPr/>
          <p:nvPr/>
        </p:nvGrpSpPr>
        <p:grpSpPr>
          <a:xfrm>
            <a:off x="3005113" y="247876"/>
            <a:ext cx="5371444" cy="1165575"/>
            <a:chOff x="1255235" y="3202618"/>
            <a:chExt cx="6326664" cy="1165575"/>
          </a:xfrm>
        </p:grpSpPr>
        <p:sp>
          <p:nvSpPr>
            <p:cNvPr id="6" name="Rectangle: Top Corners Rounded 5"/>
            <p:cNvSpPr/>
            <p:nvPr/>
          </p:nvSpPr>
          <p:spPr>
            <a:xfrm rot="5400000">
              <a:off x="3835779" y="622074"/>
              <a:ext cx="1165575" cy="6326664"/>
            </a:xfrm>
            <a:prstGeom prst="round2SameRect">
              <a:avLst/>
            </a:prstGeom>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7" name="Rectangle: Top Corners Rounded 6"/>
            <p:cNvSpPr txBox="1"/>
            <p:nvPr/>
          </p:nvSpPr>
          <p:spPr>
            <a:xfrm>
              <a:off x="1255235" y="3259518"/>
              <a:ext cx="6269765" cy="1051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000" kern="1200" dirty="0"/>
                <a:t>Infrastructure &amp; Programmatic Structure</a:t>
              </a:r>
            </a:p>
            <a:p>
              <a:pPr marL="228600" lvl="1" indent="-228600" algn="l" defTabSz="1066800">
                <a:lnSpc>
                  <a:spcPct val="90000"/>
                </a:lnSpc>
                <a:spcBef>
                  <a:spcPct val="0"/>
                </a:spcBef>
                <a:spcAft>
                  <a:spcPct val="15000"/>
                </a:spcAft>
                <a:buChar char="•"/>
              </a:pPr>
              <a:r>
                <a:rPr lang="en-US" sz="2000" kern="1200" dirty="0"/>
                <a:t>Active Outreach (student &amp; staff)</a:t>
              </a:r>
            </a:p>
          </p:txBody>
        </p:sp>
      </p:grpSp>
    </p:spTree>
    <p:extLst>
      <p:ext uri="{BB962C8B-B14F-4D97-AF65-F5344CB8AC3E}">
        <p14:creationId xmlns:p14="http://schemas.microsoft.com/office/powerpoint/2010/main" val="2534710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in our lives</a:t>
            </a:r>
          </a:p>
        </p:txBody>
      </p:sp>
      <p:sp>
        <p:nvSpPr>
          <p:cNvPr id="3" name="Content Placeholder 2"/>
          <p:cNvSpPr>
            <a:spLocks noGrp="1"/>
          </p:cNvSpPr>
          <p:nvPr>
            <p:ph idx="1"/>
          </p:nvPr>
        </p:nvSpPr>
        <p:spPr>
          <a:xfrm>
            <a:off x="1942415" y="2133600"/>
            <a:ext cx="6591985" cy="4114800"/>
          </a:xfrm>
        </p:spPr>
        <p:txBody>
          <a:bodyPr>
            <a:normAutofit fontScale="92500" lnSpcReduction="10000"/>
          </a:bodyPr>
          <a:lstStyle/>
          <a:p>
            <a:r>
              <a:rPr lang="en-US" sz="2800" dirty="0"/>
              <a:t>How have you experienced disability?</a:t>
            </a:r>
          </a:p>
          <a:p>
            <a:pPr lvl="1"/>
            <a:r>
              <a:rPr lang="en-US" sz="2600" i="1" dirty="0"/>
              <a:t>Either for yourself, or in working with others</a:t>
            </a:r>
          </a:p>
          <a:p>
            <a:r>
              <a:rPr lang="en-US" sz="2800" dirty="0"/>
              <a:t>Among the people you know with disabilities, how many would be considered “invisible”?</a:t>
            </a:r>
          </a:p>
          <a:p>
            <a:r>
              <a:rPr lang="en-US" sz="2800" dirty="0"/>
              <a:t>What do your schools/synagogues/ organizations already do to accommodate disabilities?</a:t>
            </a:r>
          </a:p>
        </p:txBody>
      </p:sp>
    </p:spTree>
    <p:extLst>
      <p:ext uri="{BB962C8B-B14F-4D97-AF65-F5344CB8AC3E}">
        <p14:creationId xmlns:p14="http://schemas.microsoft.com/office/powerpoint/2010/main" val="425345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415" y="2280557"/>
            <a:ext cx="6591985" cy="4457699"/>
          </a:xfrm>
        </p:spPr>
        <p:txBody>
          <a:bodyPr>
            <a:normAutofit/>
          </a:bodyPr>
          <a:lstStyle/>
          <a:p>
            <a:pPr marL="0" indent="0" algn="ctr">
              <a:buNone/>
            </a:pPr>
            <a:r>
              <a:rPr lang="en-US" sz="4000" b="1" dirty="0"/>
              <a:t>What other </a:t>
            </a:r>
            <a:br>
              <a:rPr lang="en-US" sz="4000" b="1" dirty="0"/>
            </a:br>
            <a:r>
              <a:rPr lang="en-US" sz="4000" b="1" dirty="0"/>
              <a:t>advanced </a:t>
            </a:r>
            <a:br>
              <a:rPr lang="en-US" sz="4000" b="1" dirty="0"/>
            </a:br>
            <a:r>
              <a:rPr lang="en-US" sz="4000" b="1" dirty="0"/>
              <a:t>accommodations </a:t>
            </a:r>
            <a:br>
              <a:rPr lang="en-US" sz="4000" b="1" dirty="0"/>
            </a:br>
            <a:r>
              <a:rPr lang="en-US" sz="4000" b="1" dirty="0"/>
              <a:t>can we make for our </a:t>
            </a:r>
            <a:br>
              <a:rPr lang="en-US" sz="4000" b="1" dirty="0"/>
            </a:br>
            <a:r>
              <a:rPr lang="en-US" sz="4000" b="1" dirty="0"/>
              <a:t>students &amp; staff with </a:t>
            </a:r>
            <a:br>
              <a:rPr lang="en-US" sz="4000" b="1" dirty="0"/>
            </a:br>
            <a:r>
              <a:rPr lang="en-US" sz="4000" b="1" dirty="0"/>
              <a:t>invisible disabilities?</a:t>
            </a:r>
            <a:endParaRPr lang="en-US" sz="4000" dirty="0"/>
          </a:p>
        </p:txBody>
      </p:sp>
      <p:grpSp>
        <p:nvGrpSpPr>
          <p:cNvPr id="4" name="Group 3"/>
          <p:cNvGrpSpPr/>
          <p:nvPr/>
        </p:nvGrpSpPr>
        <p:grpSpPr>
          <a:xfrm>
            <a:off x="1749878" y="247878"/>
            <a:ext cx="1255236" cy="1793192"/>
            <a:chOff x="0" y="3202620"/>
            <a:chExt cx="1255236" cy="1793192"/>
          </a:xfrm>
        </p:grpSpPr>
        <p:sp>
          <p:nvSpPr>
            <p:cNvPr id="8" name="Arrow: Chevron 7"/>
            <p:cNvSpPr/>
            <p:nvPr/>
          </p:nvSpPr>
          <p:spPr>
            <a:xfrm rot="5400000">
              <a:off x="-268978" y="3471598"/>
              <a:ext cx="1793192" cy="1255235"/>
            </a:xfrm>
            <a:prstGeom prst="chevron">
              <a:avLst/>
            </a:prstGeom>
          </p:spPr>
          <p:style>
            <a:lnRef idx="1">
              <a:schemeClr val="accent4">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sp>
        <p:sp>
          <p:nvSpPr>
            <p:cNvPr id="9" name="Arrow: Chevron 4"/>
            <p:cNvSpPr txBox="1"/>
            <p:nvPr/>
          </p:nvSpPr>
          <p:spPr>
            <a:xfrm>
              <a:off x="1" y="3830238"/>
              <a:ext cx="1255235" cy="5379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Advanced Accommodation</a:t>
              </a:r>
            </a:p>
          </p:txBody>
        </p:sp>
      </p:grpSp>
      <p:grpSp>
        <p:nvGrpSpPr>
          <p:cNvPr id="5" name="Group 4"/>
          <p:cNvGrpSpPr/>
          <p:nvPr/>
        </p:nvGrpSpPr>
        <p:grpSpPr>
          <a:xfrm>
            <a:off x="3005113" y="247876"/>
            <a:ext cx="5371444" cy="1165575"/>
            <a:chOff x="1255235" y="3202618"/>
            <a:chExt cx="6326664" cy="1165575"/>
          </a:xfrm>
        </p:grpSpPr>
        <p:sp>
          <p:nvSpPr>
            <p:cNvPr id="6" name="Rectangle: Top Corners Rounded 5"/>
            <p:cNvSpPr/>
            <p:nvPr/>
          </p:nvSpPr>
          <p:spPr>
            <a:xfrm rot="5400000">
              <a:off x="3835779" y="622074"/>
              <a:ext cx="1165575" cy="6326664"/>
            </a:xfrm>
            <a:prstGeom prst="round2SameRect">
              <a:avLst/>
            </a:prstGeom>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7" name="Rectangle: Top Corners Rounded 6"/>
            <p:cNvSpPr txBox="1"/>
            <p:nvPr/>
          </p:nvSpPr>
          <p:spPr>
            <a:xfrm>
              <a:off x="1255235" y="3259518"/>
              <a:ext cx="6269765" cy="1051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000" kern="1200" dirty="0"/>
                <a:t>Infrastructure &amp; Programmatic Structure</a:t>
              </a:r>
            </a:p>
            <a:p>
              <a:pPr marL="228600" lvl="1" indent="-228600" algn="l" defTabSz="1066800">
                <a:lnSpc>
                  <a:spcPct val="90000"/>
                </a:lnSpc>
                <a:spcBef>
                  <a:spcPct val="0"/>
                </a:spcBef>
                <a:spcAft>
                  <a:spcPct val="15000"/>
                </a:spcAft>
                <a:buChar char="•"/>
              </a:pPr>
              <a:r>
                <a:rPr lang="en-US" sz="2000" kern="1200" dirty="0"/>
                <a:t>Active Outreach (student &amp; staff)</a:t>
              </a:r>
            </a:p>
          </p:txBody>
        </p:sp>
      </p:grpSp>
    </p:spTree>
    <p:extLst>
      <p:ext uri="{BB962C8B-B14F-4D97-AF65-F5344CB8AC3E}">
        <p14:creationId xmlns:p14="http://schemas.microsoft.com/office/powerpoint/2010/main" val="2756710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1942415" y="1578429"/>
            <a:ext cx="6591985" cy="4909457"/>
          </a:xfrm>
        </p:spPr>
        <p:txBody>
          <a:bodyPr>
            <a:normAutofit/>
          </a:bodyPr>
          <a:lstStyle/>
          <a:p>
            <a:r>
              <a:rPr lang="en-US" dirty="0"/>
              <a:t>Americans with Disabilities Act website: </a:t>
            </a:r>
            <a:r>
              <a:rPr lang="en-US" dirty="0">
                <a:hlinkClick r:id="rId2"/>
              </a:rPr>
              <a:t>https://www.ada.gov/</a:t>
            </a:r>
            <a:endParaRPr lang="en-US" dirty="0"/>
          </a:p>
          <a:p>
            <a:r>
              <a:rPr lang="en-US" dirty="0"/>
              <a:t>Invisible Disabilities Association: </a:t>
            </a:r>
            <a:r>
              <a:rPr lang="en-US" dirty="0">
                <a:hlinkClick r:id="rId3"/>
              </a:rPr>
              <a:t>https://invisibledisabilities.org/</a:t>
            </a:r>
            <a:endParaRPr lang="en-US" dirty="0"/>
          </a:p>
          <a:p>
            <a:r>
              <a:rPr lang="en-US" dirty="0"/>
              <a:t>More comprehensive list of Invisible Disabilities: </a:t>
            </a:r>
            <a:r>
              <a:rPr lang="en-US" dirty="0">
                <a:hlinkClick r:id="rId4"/>
              </a:rPr>
              <a:t>http://www.disabled-world.com/disability/types/invisible/</a:t>
            </a:r>
            <a:r>
              <a:rPr lang="en-US" dirty="0"/>
              <a:t> </a:t>
            </a:r>
          </a:p>
          <a:p>
            <a:r>
              <a:rPr lang="en-US" dirty="0"/>
              <a:t>In The News</a:t>
            </a:r>
          </a:p>
          <a:p>
            <a:pPr lvl="1"/>
            <a:r>
              <a:rPr lang="en-US" dirty="0">
                <a:hlinkClick r:id="rId5"/>
              </a:rPr>
              <a:t>http://www.npr.org/2015/03/08/391517412/people-with-invisible-disabilities-fight-for-understanding</a:t>
            </a:r>
            <a:endParaRPr lang="en-US" dirty="0"/>
          </a:p>
          <a:p>
            <a:pPr lvl="1"/>
            <a:r>
              <a:rPr lang="en-US" dirty="0">
                <a:hlinkClick r:id="rId6"/>
              </a:rPr>
              <a:t>http://metro.co.uk/2016/06/21/invisible-disabilities-at-gigs-why-cant-i-use-the-disabled-loos-in-peace-5956806/</a:t>
            </a:r>
            <a:endParaRPr lang="en-US" dirty="0"/>
          </a:p>
          <a:p>
            <a:pPr lvl="1"/>
            <a:r>
              <a:rPr lang="en-US" dirty="0">
                <a:hlinkClick r:id="rId7"/>
              </a:rPr>
              <a:t>http://www.bustle.com/articles/114205-whats-an-invisible-disability-7-things-you-need-to-know</a:t>
            </a:r>
            <a:endParaRPr lang="en-US" dirty="0"/>
          </a:p>
          <a:p>
            <a:pPr lvl="1"/>
            <a:endParaRPr lang="en-US" dirty="0"/>
          </a:p>
        </p:txBody>
      </p:sp>
    </p:spTree>
    <p:extLst>
      <p:ext uri="{BB962C8B-B14F-4D97-AF65-F5344CB8AC3E}">
        <p14:creationId xmlns:p14="http://schemas.microsoft.com/office/powerpoint/2010/main" val="267082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defined</a:t>
            </a:r>
          </a:p>
        </p:txBody>
      </p:sp>
      <p:sp>
        <p:nvSpPr>
          <p:cNvPr id="3" name="Content Placeholder 2"/>
          <p:cNvSpPr>
            <a:spLocks noGrp="1"/>
          </p:cNvSpPr>
          <p:nvPr>
            <p:ph idx="1"/>
          </p:nvPr>
        </p:nvSpPr>
        <p:spPr>
          <a:xfrm>
            <a:off x="1942415" y="1377043"/>
            <a:ext cx="6842356" cy="5290457"/>
          </a:xfrm>
        </p:spPr>
        <p:txBody>
          <a:bodyPr>
            <a:normAutofit fontScale="77500" lnSpcReduction="20000"/>
          </a:bodyPr>
          <a:lstStyle/>
          <a:p>
            <a:r>
              <a:rPr lang="en-US" b="1" dirty="0"/>
              <a:t>Americans with Disabilities Act (last amended 2010):</a:t>
            </a:r>
          </a:p>
          <a:p>
            <a:pPr marL="0" indent="0">
              <a:buNone/>
            </a:pPr>
            <a:r>
              <a:rPr lang="en-US" dirty="0"/>
              <a:t>(1) The term "disability" means, with respect to an individual</a:t>
            </a:r>
          </a:p>
          <a:p>
            <a:pPr marL="457200" indent="0">
              <a:buNone/>
            </a:pPr>
            <a:r>
              <a:rPr lang="en-US" dirty="0"/>
              <a:t>(A) a physical or mental impairment that substantially limits one or more major life activities of such individual;</a:t>
            </a:r>
            <a:br>
              <a:rPr lang="en-US" dirty="0"/>
            </a:br>
            <a:r>
              <a:rPr lang="en-US" dirty="0"/>
              <a:t>(B) a record of such an impairment; or</a:t>
            </a:r>
            <a:br>
              <a:rPr lang="en-US" dirty="0"/>
            </a:br>
            <a:r>
              <a:rPr lang="en-US" dirty="0"/>
              <a:t>(C) being regarded as having such an impairment (as described in paragraph (3)).</a:t>
            </a:r>
          </a:p>
          <a:p>
            <a:pPr marL="0" indent="0">
              <a:buNone/>
            </a:pPr>
            <a:r>
              <a:rPr lang="en-US" dirty="0"/>
              <a:t>(2) Major Life Activities</a:t>
            </a:r>
          </a:p>
          <a:p>
            <a:pPr marL="457200" indent="-457200">
              <a:buNone/>
            </a:pPr>
            <a:r>
              <a:rPr lang="en-US" dirty="0"/>
              <a:t>	(A) In general: For purposes of paragraph (1), major life activities include, but are not limited to, caring for oneself, performing manual tasks, seeing, hearing, eating, sleeping, walking, standing, lifting, bending, speaking, breathing, learning, reading, concentrating, thinking, communicating, and working.</a:t>
            </a:r>
          </a:p>
          <a:p>
            <a:pPr marL="457200" indent="0">
              <a:buNone/>
            </a:pPr>
            <a:r>
              <a:rPr lang="en-US" dirty="0"/>
              <a:t>(B) Major bodily functions: For purposes of paragraph (1), a major life activity also includes the operation of a major bodily function, including but not limited to, functions of the immune system, normal cell growth, digestive, bowel, bladder, neurological, brain, </a:t>
            </a:r>
            <a:r>
              <a:rPr lang="en-US" dirty="0" err="1"/>
              <a:t>respiratorm</a:t>
            </a:r>
            <a:r>
              <a:rPr lang="en-US" dirty="0"/>
              <a:t>, y, circulatory, endocrine, and reproductive functions.</a:t>
            </a:r>
          </a:p>
          <a:p>
            <a:pPr marL="0" indent="0">
              <a:buNone/>
            </a:pPr>
            <a:r>
              <a:rPr lang="en-US" dirty="0"/>
              <a:t>(3) Regarded as having such an impairment</a:t>
            </a:r>
          </a:p>
          <a:p>
            <a:pPr marL="457200" indent="0">
              <a:buNone/>
            </a:pPr>
            <a:r>
              <a:rPr lang="en-US" dirty="0"/>
              <a:t>For purposes of paragraph (1)(C): (A) An individual meets the requirement of "being regarded as having such an impairment" if the individual establishes that he or she has been subjected to an action prohibited under this chapter because of an actual or perceived physical or mental impairment whether or not the impairment limits or is perceived to limit a major life activity.</a:t>
            </a:r>
          </a:p>
          <a:p>
            <a:endParaRPr lang="en-US" dirty="0"/>
          </a:p>
        </p:txBody>
      </p:sp>
    </p:spTree>
    <p:extLst>
      <p:ext uri="{BB962C8B-B14F-4D97-AF65-F5344CB8AC3E}">
        <p14:creationId xmlns:p14="http://schemas.microsoft.com/office/powerpoint/2010/main" val="789199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defined</a:t>
            </a:r>
          </a:p>
        </p:txBody>
      </p:sp>
      <p:sp>
        <p:nvSpPr>
          <p:cNvPr id="3" name="Content Placeholder 2"/>
          <p:cNvSpPr>
            <a:spLocks noGrp="1"/>
          </p:cNvSpPr>
          <p:nvPr>
            <p:ph idx="1"/>
          </p:nvPr>
        </p:nvSpPr>
        <p:spPr/>
        <p:txBody>
          <a:bodyPr>
            <a:normAutofit/>
          </a:bodyPr>
          <a:lstStyle/>
          <a:p>
            <a:r>
              <a:rPr lang="en-US" sz="3200" dirty="0"/>
              <a:t>Is anything missing from the ADA definition?</a:t>
            </a:r>
          </a:p>
          <a:p>
            <a:r>
              <a:rPr lang="en-US" sz="3200" dirty="0"/>
              <a:t>Do you see any problematic or unclear language?</a:t>
            </a:r>
          </a:p>
        </p:txBody>
      </p:sp>
    </p:spTree>
    <p:extLst>
      <p:ext uri="{BB962C8B-B14F-4D97-AF65-F5344CB8AC3E}">
        <p14:creationId xmlns:p14="http://schemas.microsoft.com/office/powerpoint/2010/main" val="48585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(in)visible disabilities</a:t>
            </a:r>
          </a:p>
        </p:txBody>
      </p:sp>
      <p:sp>
        <p:nvSpPr>
          <p:cNvPr id="3" name="Content Placeholder 2"/>
          <p:cNvSpPr>
            <a:spLocks noGrp="1"/>
          </p:cNvSpPr>
          <p:nvPr>
            <p:ph idx="1"/>
          </p:nvPr>
        </p:nvSpPr>
        <p:spPr/>
        <p:txBody>
          <a:bodyPr>
            <a:normAutofit/>
          </a:bodyPr>
          <a:lstStyle/>
          <a:p>
            <a:r>
              <a:rPr lang="en-US" sz="2800" dirty="0"/>
              <a:t>What makes a disability visible? </a:t>
            </a:r>
          </a:p>
          <a:p>
            <a:r>
              <a:rPr lang="en-US" sz="2800" dirty="0"/>
              <a:t>What makes a disability </a:t>
            </a:r>
            <a:r>
              <a:rPr lang="en-US" sz="2800" b="1" dirty="0"/>
              <a:t>in</a:t>
            </a:r>
            <a:r>
              <a:rPr lang="en-US" sz="2800" dirty="0"/>
              <a:t>visible?</a:t>
            </a:r>
          </a:p>
          <a:p>
            <a:r>
              <a:rPr lang="en-US" sz="2800" dirty="0"/>
              <a:t>How might a disability be both visible and invisible?</a:t>
            </a:r>
          </a:p>
          <a:p>
            <a:r>
              <a:rPr lang="en-US" sz="2800" dirty="0"/>
              <a:t>What can we do to make invisible disabilities visible in our communities?</a:t>
            </a:r>
          </a:p>
        </p:txBody>
      </p:sp>
    </p:spTree>
    <p:extLst>
      <p:ext uri="{BB962C8B-B14F-4D97-AF65-F5344CB8AC3E}">
        <p14:creationId xmlns:p14="http://schemas.microsoft.com/office/powerpoint/2010/main" val="363465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invisible disabilities</a:t>
            </a:r>
          </a:p>
        </p:txBody>
      </p:sp>
      <p:sp>
        <p:nvSpPr>
          <p:cNvPr id="3" name="Content Placeholder 2"/>
          <p:cNvSpPr>
            <a:spLocks noGrp="1"/>
          </p:cNvSpPr>
          <p:nvPr>
            <p:ph idx="1"/>
          </p:nvPr>
        </p:nvSpPr>
        <p:spPr>
          <a:xfrm>
            <a:off x="1942415" y="1317171"/>
            <a:ext cx="6591985" cy="5453743"/>
          </a:xfrm>
        </p:spPr>
        <p:txBody>
          <a:bodyPr>
            <a:normAutofit/>
          </a:bodyPr>
          <a:lstStyle/>
          <a:p>
            <a:r>
              <a:rPr lang="en-US" dirty="0"/>
              <a:t>There are </a:t>
            </a:r>
            <a:r>
              <a:rPr lang="en-US" b="1" dirty="0"/>
              <a:t>thousands </a:t>
            </a:r>
            <a:r>
              <a:rPr lang="en-US" dirty="0"/>
              <a:t>of conditions that can result in disability, whether visible or invisible</a:t>
            </a:r>
          </a:p>
          <a:p>
            <a:r>
              <a:rPr lang="en-US" dirty="0"/>
              <a:t>A short list of the “more common” invisible disabilities to encounter:</a:t>
            </a:r>
          </a:p>
          <a:p>
            <a:pPr lvl="1"/>
            <a:r>
              <a:rPr lang="en-US" dirty="0"/>
              <a:t>GI: Crohn’s/colitis, IBS/IBD, gastroparesis</a:t>
            </a:r>
          </a:p>
          <a:p>
            <a:pPr lvl="1"/>
            <a:r>
              <a:rPr lang="en-US" dirty="0"/>
              <a:t>Autoimmune: Multiple Sclerosis (MS), Rheumatoid Arthritis (RA), Hashimoto’s, Cystic Fibrosis (CF), Mast Cell Activation Disorder (MCAD)</a:t>
            </a:r>
          </a:p>
          <a:p>
            <a:pPr lvl="1"/>
            <a:r>
              <a:rPr lang="en-US" dirty="0"/>
              <a:t>Regulation &amp; Autonomic: Diabetes, POTS, Chronic Fatigue Syndrome (CFS), Hypoglycemia </a:t>
            </a:r>
          </a:p>
          <a:p>
            <a:pPr lvl="1"/>
            <a:r>
              <a:rPr lang="en-US" dirty="0"/>
              <a:t>Genetic &amp; Connective Tissue: Ehlers-</a:t>
            </a:r>
            <a:r>
              <a:rPr lang="en-US" dirty="0" err="1"/>
              <a:t>Danlos</a:t>
            </a:r>
            <a:r>
              <a:rPr lang="en-US" dirty="0"/>
              <a:t> Syndrome (EDS), Cystic Fibrosis (CF), Joint Hypermobility Syndrome (JHS), </a:t>
            </a:r>
            <a:r>
              <a:rPr lang="en-US" dirty="0" err="1"/>
              <a:t>Marfan’s</a:t>
            </a:r>
            <a:r>
              <a:rPr lang="en-US" dirty="0"/>
              <a:t> syndrome, Fibromyalgia</a:t>
            </a:r>
          </a:p>
          <a:p>
            <a:pPr lvl="1"/>
            <a:r>
              <a:rPr lang="en-US" dirty="0" err="1"/>
              <a:t>Neuropsych</a:t>
            </a:r>
            <a:r>
              <a:rPr lang="en-US" dirty="0"/>
              <a:t>: Traumatic Brain Injury (TBI), Epilepsy, Narcolepsy, Eating Disorders (EDs), OCD/BPD/DID/PTSD/CPTSD</a:t>
            </a:r>
          </a:p>
          <a:p>
            <a:r>
              <a:rPr lang="en-US" dirty="0"/>
              <a:t>Any others you’ve encountered?</a:t>
            </a:r>
          </a:p>
        </p:txBody>
      </p:sp>
    </p:spTree>
    <p:extLst>
      <p:ext uri="{BB962C8B-B14F-4D97-AF65-F5344CB8AC3E}">
        <p14:creationId xmlns:p14="http://schemas.microsoft.com/office/powerpoint/2010/main" val="4017988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reasonable accommodations</a:t>
            </a:r>
          </a:p>
        </p:txBody>
      </p:sp>
      <p:sp>
        <p:nvSpPr>
          <p:cNvPr id="3" name="Content Placeholder 2"/>
          <p:cNvSpPr>
            <a:spLocks noGrp="1"/>
          </p:cNvSpPr>
          <p:nvPr>
            <p:ph idx="1"/>
          </p:nvPr>
        </p:nvSpPr>
        <p:spPr>
          <a:xfrm>
            <a:off x="1942415" y="1725387"/>
            <a:ext cx="6591985" cy="4871356"/>
          </a:xfrm>
        </p:spPr>
        <p:txBody>
          <a:bodyPr>
            <a:normAutofit/>
          </a:bodyPr>
          <a:lstStyle/>
          <a:p>
            <a:pPr marL="0" indent="0" algn="ctr">
              <a:buNone/>
            </a:pPr>
            <a:r>
              <a:rPr lang="en-US" i="1" dirty="0"/>
              <a:t>Americans with Disabilities Act – Updated 2010</a:t>
            </a:r>
          </a:p>
          <a:p>
            <a:pPr marL="0" indent="0">
              <a:buNone/>
            </a:pPr>
            <a:r>
              <a:rPr lang="en-US" dirty="0"/>
              <a:t>(9) Reasonable accommodation</a:t>
            </a:r>
          </a:p>
          <a:p>
            <a:pPr marL="0" indent="0">
              <a:buNone/>
            </a:pPr>
            <a:r>
              <a:rPr lang="en-US" dirty="0"/>
              <a:t>      The term "reasonable accommodation" may include</a:t>
            </a:r>
          </a:p>
          <a:p>
            <a:pPr marL="457200" indent="0">
              <a:buNone/>
            </a:pPr>
            <a:r>
              <a:rPr lang="en-US" dirty="0"/>
              <a:t>(A) making existing facilities used by employees readily accessible to and usable by individuals with disabilities; and</a:t>
            </a:r>
          </a:p>
          <a:p>
            <a:pPr marL="457200" indent="0">
              <a:buNone/>
            </a:pPr>
            <a:r>
              <a:rPr lang="en-US" dirty="0"/>
              <a:t>(B) job restructuring, part-time or modified work schedules, reassignment to a vacant position, acquisition or modification of equipment or devices, appropriate adjustment or modifications of examinations, training materials or policies, the provision of qualified readers or interpreters, and other similar accommodations for individuals with disabilities.</a:t>
            </a:r>
          </a:p>
          <a:p>
            <a:pPr marL="0" indent="0">
              <a:buNone/>
            </a:pPr>
            <a:endParaRPr lang="en-US" dirty="0"/>
          </a:p>
        </p:txBody>
      </p:sp>
    </p:spTree>
    <p:extLst>
      <p:ext uri="{BB962C8B-B14F-4D97-AF65-F5344CB8AC3E}">
        <p14:creationId xmlns:p14="http://schemas.microsoft.com/office/powerpoint/2010/main" val="3736377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reasonable accommodations</a:t>
            </a:r>
          </a:p>
        </p:txBody>
      </p:sp>
      <p:sp>
        <p:nvSpPr>
          <p:cNvPr id="3" name="Content Placeholder 2"/>
          <p:cNvSpPr>
            <a:spLocks noGrp="1"/>
          </p:cNvSpPr>
          <p:nvPr>
            <p:ph idx="1"/>
          </p:nvPr>
        </p:nvSpPr>
        <p:spPr>
          <a:xfrm>
            <a:off x="1942415" y="1834243"/>
            <a:ext cx="6591985" cy="4599213"/>
          </a:xfrm>
        </p:spPr>
        <p:txBody>
          <a:bodyPr>
            <a:noAutofit/>
          </a:bodyPr>
          <a:lstStyle/>
          <a:p>
            <a:r>
              <a:rPr lang="en-US" sz="2400" dirty="0"/>
              <a:t>What sort of accommodations does the ADA definition of “reasonable accommodation” cover?</a:t>
            </a:r>
          </a:p>
          <a:p>
            <a:r>
              <a:rPr lang="en-US" sz="2400" dirty="0"/>
              <a:t>What sort of accommodations are </a:t>
            </a:r>
            <a:r>
              <a:rPr lang="en-US" sz="2400" b="1" dirty="0"/>
              <a:t>not</a:t>
            </a:r>
            <a:r>
              <a:rPr lang="en-US" sz="2400" dirty="0"/>
              <a:t> covered or implied by the ADA definition?</a:t>
            </a:r>
          </a:p>
          <a:p>
            <a:r>
              <a:rPr lang="en-US" sz="2400" dirty="0"/>
              <a:t>What can we do to go beyond the legally-mandated minimum and create an actively inclusive community in our schools?</a:t>
            </a:r>
          </a:p>
        </p:txBody>
      </p:sp>
    </p:spTree>
    <p:extLst>
      <p:ext uri="{BB962C8B-B14F-4D97-AF65-F5344CB8AC3E}">
        <p14:creationId xmlns:p14="http://schemas.microsoft.com/office/powerpoint/2010/main" val="427805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“coming out”</a:t>
            </a:r>
          </a:p>
        </p:txBody>
      </p:sp>
      <p:sp>
        <p:nvSpPr>
          <p:cNvPr id="3" name="Content Placeholder 2"/>
          <p:cNvSpPr>
            <a:spLocks noGrp="1"/>
          </p:cNvSpPr>
          <p:nvPr>
            <p:ph idx="1"/>
          </p:nvPr>
        </p:nvSpPr>
        <p:spPr>
          <a:xfrm>
            <a:off x="1942415" y="2133599"/>
            <a:ext cx="6591985" cy="4174671"/>
          </a:xfrm>
        </p:spPr>
        <p:txBody>
          <a:bodyPr/>
          <a:lstStyle/>
          <a:p>
            <a:r>
              <a:rPr lang="en-US" dirty="0"/>
              <a:t>Disclosing one’s disability status has similar psycho-social-emotional effects as coming out as LGBT</a:t>
            </a:r>
          </a:p>
          <a:p>
            <a:pPr lvl="1"/>
            <a:r>
              <a:rPr lang="en-US" dirty="0"/>
              <a:t>Not a perfect parallel – but there are many similarities</a:t>
            </a:r>
          </a:p>
          <a:p>
            <a:r>
              <a:rPr lang="en-US" dirty="0"/>
              <a:t>You never know how someone will react – and people can really surprise you, both pleasantly and unpleasantly.</a:t>
            </a:r>
          </a:p>
          <a:p>
            <a:r>
              <a:rPr lang="en-US" dirty="0"/>
              <a:t>There are appropriate and inappropriate reasons and approaches for asking for disability disclosure.</a:t>
            </a:r>
          </a:p>
          <a:p>
            <a:endParaRPr lang="en-US" i="1" dirty="0"/>
          </a:p>
          <a:p>
            <a:r>
              <a:rPr lang="en-US" i="1" dirty="0"/>
              <a:t>How can we start creating an organizational culture of safety so “coming out” as disabled is a positive experience for our students &amp; colleagues?</a:t>
            </a:r>
          </a:p>
          <a:p>
            <a:endParaRPr lang="en-US" dirty="0"/>
          </a:p>
        </p:txBody>
      </p:sp>
    </p:spTree>
    <p:extLst>
      <p:ext uri="{BB962C8B-B14F-4D97-AF65-F5344CB8AC3E}">
        <p14:creationId xmlns:p14="http://schemas.microsoft.com/office/powerpoint/2010/main" val="3552912925"/>
      </p:ext>
    </p:extLst>
  </p:cSld>
  <p:clrMapOvr>
    <a:masterClrMapping/>
  </p:clrMapOvr>
</p:sld>
</file>

<file path=ppt/theme/theme1.xml><?xml version="1.0" encoding="utf-8"?>
<a:theme xmlns:a="http://schemas.openxmlformats.org/drawingml/2006/main" name="Wisp">
  <a:themeElements>
    <a:clrScheme name="JLearnHub Theme">
      <a:dk1>
        <a:sysClr val="windowText" lastClr="000000"/>
      </a:dk1>
      <a:lt1>
        <a:sysClr val="window" lastClr="FFFFFF"/>
      </a:lt1>
      <a:dk2>
        <a:srgbClr val="006666"/>
      </a:dk2>
      <a:lt2>
        <a:srgbClr val="FFFFFF"/>
      </a:lt2>
      <a:accent1>
        <a:srgbClr val="01B0F1"/>
      </a:accent1>
      <a:accent2>
        <a:srgbClr val="10ACB8"/>
      </a:accent2>
      <a:accent3>
        <a:srgbClr val="B2B2B2"/>
      </a:accent3>
      <a:accent4>
        <a:srgbClr val="008080"/>
      </a:accent4>
      <a:accent5>
        <a:srgbClr val="85DFFF"/>
      </a:accent5>
      <a:accent6>
        <a:srgbClr val="4EE4F0"/>
      </a:accent6>
      <a:hlink>
        <a:srgbClr val="01B0F1"/>
      </a:hlink>
      <a:folHlink>
        <a:srgbClr val="10ACB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838</TotalTime>
  <Words>2009</Words>
  <Application>Microsoft Office PowerPoint</Application>
  <PresentationFormat>On-screen Show (4:3)</PresentationFormat>
  <Paragraphs>176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Wisp</vt:lpstr>
      <vt:lpstr>Beyond LDs: invisible disability in religious school</vt:lpstr>
      <vt:lpstr>disability in our lives</vt:lpstr>
      <vt:lpstr>disability defined</vt:lpstr>
      <vt:lpstr>disability defined</vt:lpstr>
      <vt:lpstr>(in)visible disabilities</vt:lpstr>
      <vt:lpstr>some invisible disabilities</vt:lpstr>
      <vt:lpstr>reasonable accommodations</vt:lpstr>
      <vt:lpstr>reasonable accommodations</vt:lpstr>
      <vt:lpstr>“coming out”</vt:lpstr>
      <vt:lpstr>hiring notes</vt:lpstr>
      <vt:lpstr>school accommodations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disability in religious school</dc:title>
  <dc:creator>Rae Antonoff</dc:creator>
  <cp:lastModifiedBy>Rae Antonoff</cp:lastModifiedBy>
  <cp:revision>18</cp:revision>
  <dcterms:created xsi:type="dcterms:W3CDTF">2016-07-29T04:11:47Z</dcterms:created>
  <dcterms:modified xsi:type="dcterms:W3CDTF">2019-07-31T18:04:39Z</dcterms:modified>
</cp:coreProperties>
</file>