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0" r:id="rId3"/>
    <p:sldId id="258" r:id="rId4"/>
    <p:sldId id="257" r:id="rId5"/>
    <p:sldId id="270" r:id="rId6"/>
    <p:sldId id="271" r:id="rId7"/>
    <p:sldId id="259" r:id="rId8"/>
    <p:sldId id="281" r:id="rId9"/>
    <p:sldId id="265" r:id="rId10"/>
    <p:sldId id="266" r:id="rId11"/>
    <p:sldId id="273" r:id="rId12"/>
    <p:sldId id="264" r:id="rId13"/>
    <p:sldId id="274" r:id="rId14"/>
    <p:sldId id="262" r:id="rId15"/>
    <p:sldId id="280" r:id="rId16"/>
    <p:sldId id="268" r:id="rId17"/>
    <p:sldId id="263" r:id="rId18"/>
    <p:sldId id="282" r:id="rId19"/>
    <p:sldId id="283" r:id="rId20"/>
    <p:sldId id="267" r:id="rId21"/>
    <p:sldId id="269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90" d="100"/>
          <a:sy n="90" d="100"/>
        </p:scale>
        <p:origin x="222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F7EE-71EF-4BE7-8537-907B35C07A63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A1D3-D1FD-411D-99C3-240B4056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2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F7EE-71EF-4BE7-8537-907B35C07A63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A1D3-D1FD-411D-99C3-240B4056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0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F7EE-71EF-4BE7-8537-907B35C07A63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A1D3-D1FD-411D-99C3-240B405661C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0069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F7EE-71EF-4BE7-8537-907B35C07A63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A1D3-D1FD-411D-99C3-240B4056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8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F7EE-71EF-4BE7-8537-907B35C07A63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A1D3-D1FD-411D-99C3-240B405661C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8041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F7EE-71EF-4BE7-8537-907B35C07A63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A1D3-D1FD-411D-99C3-240B4056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F7EE-71EF-4BE7-8537-907B35C07A63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A1D3-D1FD-411D-99C3-240B4056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80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F7EE-71EF-4BE7-8537-907B35C07A63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A1D3-D1FD-411D-99C3-240B4056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24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F7EE-71EF-4BE7-8537-907B35C07A63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A1D3-D1FD-411D-99C3-240B4056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53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F7EE-71EF-4BE7-8537-907B35C07A63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A1D3-D1FD-411D-99C3-240B4056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F7EE-71EF-4BE7-8537-907B35C07A63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A1D3-D1FD-411D-99C3-240B4056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260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F7EE-71EF-4BE7-8537-907B35C07A63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A1D3-D1FD-411D-99C3-240B4056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1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F7EE-71EF-4BE7-8537-907B35C07A63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A1D3-D1FD-411D-99C3-240B4056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F7EE-71EF-4BE7-8537-907B35C07A63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A1D3-D1FD-411D-99C3-240B4056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80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F7EE-71EF-4BE7-8537-907B35C07A63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A1D3-D1FD-411D-99C3-240B4056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7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0F7EE-71EF-4BE7-8537-907B35C07A63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BA1D3-D1FD-411D-99C3-240B4056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87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0F7EE-71EF-4BE7-8537-907B35C07A63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DBA1D3-D1FD-411D-99C3-240B4056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9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letslearnhebrew.org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../../RaeAn%20Designs/Resource%20Design/Hebrew%20Decoding/Hebrew%20Step%20by%20Step%20-%20Packet%202%20-%20Alpha.pdf" TargetMode="External"/><Relationship Id="rId2" Type="http://schemas.openxmlformats.org/officeDocument/2006/relationships/hyperlink" Target="../../../JLearnHub/Featured%20Curricula/HSBS/Hebrew%20Step%20by%20Step%20-%20Packet%201%20-%20Alpha%201.6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../../RaeAn%20Designs/Resource%20Design/Hebrew%20Decoding/Hebrew%20Step%20by%20Step%20-%20Packet%203%20-%20Alpha.pd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../../JLearnHub/Hebrew%20Materials/HSBS/PPTs/HSBS%20PPT%201b.pptx" TargetMode="External"/><Relationship Id="rId7" Type="http://schemas.openxmlformats.org/officeDocument/2006/relationships/image" Target="../media/image8.png"/><Relationship Id="rId2" Type="http://schemas.openxmlformats.org/officeDocument/2006/relationships/hyperlink" Target="../../JLearnHub/Hebrew%20Materials/HSBS/PPTs/HSBS%20PPT%201a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../../JLearnHub/Hebrew%20Materials/HSBS/PPTs/HSBS%20PPT%202b.pptx" TargetMode="External"/><Relationship Id="rId4" Type="http://schemas.openxmlformats.org/officeDocument/2006/relationships/hyperlink" Target="../../JLearnHub/Hebrew%20Materials/HSBS/PPTs/HSBS%20PPT%202a.ppt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hyperlink" Target="../../../JLearnHub/Featured%20Curricula/BMPGs/For%20ShalomLearning/Beit%20Midrash%20Prayer%20Guide%20S04%20-%20Sh'ma%20-%20ShalomLearning.pdf" TargetMode="External"/><Relationship Id="rId7" Type="http://schemas.openxmlformats.org/officeDocument/2006/relationships/image" Target="../media/image2.gif"/><Relationship Id="rId2" Type="http://schemas.openxmlformats.org/officeDocument/2006/relationships/hyperlink" Target="../../../JLearnHub/Featured%20Curricula/BMPGs/For%20ShalomLearning/Beit%20Midrash%20Prayer%20Guide%20S01%20-%20Bar'chu%20-%20ShalomLearnin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s://docs.google.com/spreadsheets/d/1vCrf14zRptWazJ5pHIh4299bL1nxSVq5fEKItI3LIIE/edit#gid=0" TargetMode="External"/><Relationship Id="rId4" Type="http://schemas.openxmlformats.org/officeDocument/2006/relationships/hyperlink" Target="http://www.raesresources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learnhub.com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ae@jlearnhub.com" TargetMode="External"/><Relationship Id="rId5" Type="http://schemas.openxmlformats.org/officeDocument/2006/relationships/hyperlink" Target="mailto:rae@antonoff.net" TargetMode="External"/><Relationship Id="rId4" Type="http://schemas.openxmlformats.org/officeDocument/2006/relationships/hyperlink" Target="http://www.facebook.com/JLearnHub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../Tutoring/PHD%20Packets/PHD%20Packet%203.pdf" TargetMode="External"/><Relationship Id="rId2" Type="http://schemas.openxmlformats.org/officeDocument/2006/relationships/hyperlink" Target="http://hebrewreading.com/portfolio-items/a-look-inside-book-1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313" y="542775"/>
            <a:ext cx="6890657" cy="2725797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b="1" dirty="0"/>
              <a:t>Guess what, Mom?</a:t>
            </a:r>
            <a:r>
              <a:rPr lang="en-US" dirty="0"/>
              <a:t> </a:t>
            </a:r>
            <a:br>
              <a:rPr lang="en-US" sz="4800" dirty="0"/>
            </a:br>
            <a:r>
              <a:rPr lang="en-US" sz="3800" dirty="0"/>
              <a:t>I’m teaching myself Hebrew!”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7684" y="3336471"/>
            <a:ext cx="5819630" cy="3319510"/>
          </a:xfrm>
        </p:spPr>
        <p:txBody>
          <a:bodyPr>
            <a:normAutofit/>
          </a:bodyPr>
          <a:lstStyle/>
          <a:p>
            <a:r>
              <a:rPr lang="en-US" sz="2000" b="1" dirty="0"/>
              <a:t>Self-Paced Learning in Hebrew School</a:t>
            </a:r>
          </a:p>
          <a:p>
            <a:endParaRPr lang="en-US" dirty="0"/>
          </a:p>
          <a:p>
            <a:endParaRPr lang="en-US" i="1" dirty="0"/>
          </a:p>
          <a:p>
            <a:r>
              <a:rPr lang="en-US" sz="2000" i="1" dirty="0"/>
              <a:t>Rae Antonoff Portnoy, MAJE</a:t>
            </a:r>
          </a:p>
          <a:p>
            <a:r>
              <a:rPr lang="en-US" sz="1600" i="1" dirty="0"/>
              <a:t>rae@antonoff.net</a:t>
            </a:r>
          </a:p>
          <a:p>
            <a:r>
              <a:rPr lang="en-US" sz="1600" i="1" dirty="0"/>
              <a:t>rae@jlearnhub.com</a:t>
            </a:r>
          </a:p>
          <a:p>
            <a:pPr algn="l"/>
            <a:br>
              <a:rPr lang="en-US" i="1" dirty="0"/>
            </a:br>
            <a:r>
              <a:rPr lang="en-US" i="1" dirty="0"/>
              <a:t>     </a:t>
            </a:r>
            <a:r>
              <a:rPr lang="en-US" sz="1200" dirty="0">
                <a:solidFill>
                  <a:schemeClr val="accent1"/>
                </a:solidFill>
              </a:rPr>
              <a:t>www.JLearnHub.com</a:t>
            </a:r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4" y="4957937"/>
            <a:ext cx="2960914" cy="11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41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556" y="70757"/>
            <a:ext cx="6347713" cy="631371"/>
          </a:xfrm>
        </p:spPr>
        <p:txBody>
          <a:bodyPr>
            <a:normAutofit/>
          </a:bodyPr>
          <a:lstStyle/>
          <a:p>
            <a:r>
              <a:rPr lang="en-US" sz="3200" dirty="0"/>
              <a:t>Shalom Hebrew | Behrman House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646" y="876301"/>
            <a:ext cx="6943060" cy="582489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iPad app: Free download on the iOS App Store, but requires an OLC account/login</a:t>
            </a:r>
          </a:p>
          <a:p>
            <a:r>
              <a:rPr lang="en-US" sz="2400" dirty="0"/>
              <a:t>Pros:</a:t>
            </a:r>
          </a:p>
          <a:p>
            <a:pPr lvl="1"/>
            <a:r>
              <a:rPr lang="en-US" sz="2000" dirty="0"/>
              <a:t>Immediate auditory input with Israeli + American accent options (note: initial default = Israeli)</a:t>
            </a:r>
          </a:p>
          <a:p>
            <a:pPr lvl="1"/>
            <a:r>
              <a:rPr lang="en-US" sz="2000" dirty="0"/>
              <a:t>Solid letter progression</a:t>
            </a:r>
          </a:p>
          <a:p>
            <a:pPr lvl="1"/>
            <a:r>
              <a:rPr lang="en-US" sz="2000" dirty="0"/>
              <a:t>Audio recordings/uploads</a:t>
            </a:r>
          </a:p>
          <a:p>
            <a:pPr lvl="1"/>
            <a:r>
              <a:rPr lang="en-US" sz="2000" dirty="0"/>
              <a:t>Matching, Soundalike, &amp; Writing activities for reinforcement directly in the app</a:t>
            </a:r>
          </a:p>
          <a:p>
            <a:r>
              <a:rPr lang="en-US" sz="2400" dirty="0"/>
              <a:t>Cons:</a:t>
            </a:r>
          </a:p>
          <a:p>
            <a:pPr lvl="1"/>
            <a:r>
              <a:rPr lang="en-US" sz="2000" dirty="0"/>
              <a:t>iOS only</a:t>
            </a:r>
          </a:p>
          <a:p>
            <a:pPr lvl="1"/>
            <a:r>
              <a:rPr lang="en-US" sz="2000" dirty="0"/>
              <a:t>Interface still buggy, especially the handwriting activities</a:t>
            </a:r>
          </a:p>
          <a:p>
            <a:pPr lvl="1"/>
            <a:r>
              <a:rPr lang="en-US" sz="2000" dirty="0"/>
              <a:t>Accessibility concerns: </a:t>
            </a:r>
          </a:p>
          <a:p>
            <a:pPr lvl="2"/>
            <a:r>
              <a:rPr lang="en-US" sz="1800" dirty="0"/>
              <a:t>Activity instructions not written/only verbal</a:t>
            </a:r>
          </a:p>
          <a:p>
            <a:pPr lvl="2"/>
            <a:r>
              <a:rPr lang="en-US" sz="1800" dirty="0"/>
              <a:t>Correct-answer feedback too auditorily complicated</a:t>
            </a:r>
          </a:p>
          <a:p>
            <a:pPr lvl="2"/>
            <a:r>
              <a:rPr lang="en-US" sz="1800" dirty="0"/>
              <a:t>Input for writing activities is finicky/frustrating at best, may be thoroughly inaccessible to learners with fine-motor disabilities</a:t>
            </a:r>
          </a:p>
          <a:p>
            <a:pPr lvl="1"/>
            <a:r>
              <a:rPr lang="en-US" sz="2000" dirty="0"/>
              <a:t>Forced play-through (can’t skip lessons for review or learners not starting from scratch)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" y="6437135"/>
            <a:ext cx="762218" cy="420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7" y="6258517"/>
            <a:ext cx="496169" cy="497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6" y="6258516"/>
            <a:ext cx="496169" cy="49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6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Learn Hebrew Side by Side (JECC)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930400"/>
            <a:ext cx="6347714" cy="4725581"/>
          </a:xfrm>
        </p:spPr>
        <p:txBody>
          <a:bodyPr/>
          <a:lstStyle/>
          <a:p>
            <a:r>
              <a:rPr lang="en-US" dirty="0">
                <a:hlinkClick r:id="rId2"/>
              </a:rPr>
              <a:t>http://letslearnhebrew.org/index.html</a:t>
            </a:r>
            <a:endParaRPr lang="en-US" dirty="0"/>
          </a:p>
          <a:p>
            <a:r>
              <a:rPr lang="en-US" sz="2000" dirty="0"/>
              <a:t>Pros:</a:t>
            </a:r>
          </a:p>
          <a:p>
            <a:pPr lvl="1"/>
            <a:r>
              <a:rPr lang="en-US" sz="1800" dirty="0"/>
              <a:t>Designed with Digital Natives in mind</a:t>
            </a:r>
          </a:p>
          <a:p>
            <a:pPr lvl="1"/>
            <a:r>
              <a:rPr lang="en-US" sz="1800" dirty="0"/>
              <a:t>Sound-to-Print</a:t>
            </a:r>
          </a:p>
          <a:p>
            <a:pPr lvl="1"/>
            <a:r>
              <a:rPr lang="en-US" sz="1800" dirty="0"/>
              <a:t>Geared toward older students (5-7</a:t>
            </a:r>
            <a:r>
              <a:rPr lang="en-US" sz="1800" baseline="30000" dirty="0"/>
              <a:t>th</a:t>
            </a:r>
            <a:r>
              <a:rPr lang="en-US" sz="1800" dirty="0"/>
              <a:t> grade)</a:t>
            </a:r>
          </a:p>
          <a:p>
            <a:pPr lvl="1"/>
            <a:r>
              <a:rPr lang="en-US" sz="1800" dirty="0"/>
              <a:t>Can purchase individual or group subscriptions</a:t>
            </a:r>
          </a:p>
          <a:p>
            <a:pPr lvl="1"/>
            <a:r>
              <a:rPr lang="en-US" sz="1800" dirty="0"/>
              <a:t>Shows multiple fonts</a:t>
            </a:r>
          </a:p>
          <a:p>
            <a:r>
              <a:rPr lang="en-US" sz="2000" dirty="0"/>
              <a:t>Cons:</a:t>
            </a:r>
          </a:p>
          <a:p>
            <a:pPr lvl="1"/>
            <a:r>
              <a:rPr lang="en-US" sz="1800" dirty="0"/>
              <a:t>Need active internet access for first half of each lesson</a:t>
            </a:r>
          </a:p>
          <a:p>
            <a:pPr lvl="1"/>
            <a:r>
              <a:rPr lang="en-US" sz="1800" dirty="0"/>
              <a:t>Geared toward older students (5-7</a:t>
            </a:r>
            <a:r>
              <a:rPr lang="en-US" sz="1800" baseline="30000" dirty="0"/>
              <a:t>th</a:t>
            </a:r>
            <a:r>
              <a:rPr lang="en-US" sz="1800" dirty="0"/>
              <a:t> grade)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" y="6437135"/>
            <a:ext cx="762218" cy="420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7" y="6258517"/>
            <a:ext cx="496169" cy="497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6" y="6258516"/>
            <a:ext cx="496169" cy="49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0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69328" y="213954"/>
            <a:ext cx="1819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2" action="ppaction://hlinkfile"/>
              </a:rPr>
              <a:t>1</a:t>
            </a:r>
            <a:r>
              <a:rPr lang="en-US" sz="3600" dirty="0">
                <a:solidFill>
                  <a:schemeClr val="bg1"/>
                </a:solidFill>
              </a:rPr>
              <a:t>/</a:t>
            </a:r>
            <a:r>
              <a:rPr lang="en-US" sz="3600" dirty="0">
                <a:solidFill>
                  <a:schemeClr val="bg1"/>
                </a:solidFill>
                <a:hlinkClick r:id="rId3" action="ppaction://hlinkfile"/>
              </a:rPr>
              <a:t>2</a:t>
            </a:r>
            <a:r>
              <a:rPr lang="en-US" sz="3600" dirty="0">
                <a:solidFill>
                  <a:schemeClr val="bg1"/>
                </a:solidFill>
              </a:rPr>
              <a:t>/</a:t>
            </a:r>
            <a:r>
              <a:rPr lang="en-US" sz="3600" dirty="0">
                <a:solidFill>
                  <a:schemeClr val="bg1"/>
                </a:solidFill>
                <a:hlinkClick r:id="rId4" action="ppaction://hlinkfile"/>
              </a:rPr>
              <a:t>3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499" y="152399"/>
            <a:ext cx="5572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HSBS</a:t>
            </a:r>
            <a:r>
              <a:rPr lang="en-US" sz="3200" b="1" dirty="0">
                <a:solidFill>
                  <a:schemeClr val="accent1"/>
                </a:solidFill>
              </a:rPr>
              <a:t>: </a:t>
            </a:r>
            <a:r>
              <a:rPr lang="en-US" sz="2600" b="1" dirty="0">
                <a:solidFill>
                  <a:schemeClr val="accent1"/>
                </a:solidFill>
              </a:rPr>
              <a:t>PDF Packets </a:t>
            </a:r>
            <a:r>
              <a:rPr lang="en-US" dirty="0">
                <a:solidFill>
                  <a:schemeClr val="accent1"/>
                </a:solidFill>
              </a:rPr>
              <a:t>&amp; PowerPoints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5E5731-A61D-44A2-B0CE-3394BF8E5766}"/>
              </a:ext>
            </a:extLst>
          </p:cNvPr>
          <p:cNvPicPr/>
          <p:nvPr/>
        </p:nvPicPr>
        <p:blipFill rotWithShape="1">
          <a:blip r:embed="rId5"/>
          <a:srcRect l="513" t="974" b="952"/>
          <a:stretch/>
        </p:blipFill>
        <p:spPr bwMode="auto">
          <a:xfrm>
            <a:off x="119583" y="1055348"/>
            <a:ext cx="8904833" cy="5650253"/>
          </a:xfrm>
          <a:prstGeom prst="rect">
            <a:avLst/>
          </a:prstGeom>
          <a:ln>
            <a:solidFill>
              <a:schemeClr val="accent3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4407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47562" y="213954"/>
            <a:ext cx="307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hlinkClick r:id="rId2" action="ppaction://hlinkpres?slideindex=1&amp;slidetitle="/>
              </a:rPr>
              <a:t>1a</a:t>
            </a:r>
            <a:r>
              <a:rPr lang="en-US" sz="3600" dirty="0">
                <a:solidFill>
                  <a:schemeClr val="bg1"/>
                </a:solidFill>
              </a:rPr>
              <a:t>/</a:t>
            </a:r>
            <a:r>
              <a:rPr lang="en-US" sz="3600" dirty="0">
                <a:solidFill>
                  <a:schemeClr val="bg1"/>
                </a:solidFill>
                <a:hlinkClick r:id="rId3" action="ppaction://hlinkpres?slideindex=1&amp;slidetitle="/>
              </a:rPr>
              <a:t>1b</a:t>
            </a:r>
            <a:r>
              <a:rPr lang="en-US" sz="3600" dirty="0">
                <a:solidFill>
                  <a:schemeClr val="bg1"/>
                </a:solidFill>
              </a:rPr>
              <a:t>/</a:t>
            </a:r>
            <a:r>
              <a:rPr lang="en-US" sz="3600" dirty="0">
                <a:solidFill>
                  <a:schemeClr val="bg1"/>
                </a:solidFill>
                <a:hlinkClick r:id="rId4" action="ppaction://hlinkpres?slideindex=1&amp;slidetitle="/>
              </a:rPr>
              <a:t>2a</a:t>
            </a:r>
            <a:r>
              <a:rPr lang="en-US" sz="3600" dirty="0">
                <a:solidFill>
                  <a:schemeClr val="bg1"/>
                </a:solidFill>
              </a:rPr>
              <a:t>/</a:t>
            </a:r>
            <a:r>
              <a:rPr lang="en-US" sz="3600" dirty="0">
                <a:solidFill>
                  <a:schemeClr val="bg1"/>
                </a:solidFill>
                <a:hlinkClick r:id="rId5" action="ppaction://hlinkpres?slideindex=1&amp;slidetitle="/>
              </a:rPr>
              <a:t>2b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499" y="152399"/>
            <a:ext cx="6662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HSBS</a:t>
            </a:r>
            <a:r>
              <a:rPr lang="en-US" sz="3200" b="1" dirty="0">
                <a:solidFill>
                  <a:schemeClr val="accent1"/>
                </a:solidFill>
              </a:rPr>
              <a:t>: </a:t>
            </a:r>
            <a:r>
              <a:rPr lang="en-US" b="1" dirty="0">
                <a:solidFill>
                  <a:schemeClr val="accent1"/>
                </a:solidFill>
              </a:rPr>
              <a:t>PDF Packets &amp; </a:t>
            </a:r>
            <a:r>
              <a:rPr lang="en-US" sz="2600" b="1" dirty="0">
                <a:solidFill>
                  <a:schemeClr val="accent1"/>
                </a:solidFill>
              </a:rPr>
              <a:t>PowerPoints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41" y="1030698"/>
            <a:ext cx="7804151" cy="40679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644" y="1691597"/>
            <a:ext cx="7667927" cy="3998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825" y="2453877"/>
            <a:ext cx="7806666" cy="422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1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41767"/>
            <a:ext cx="6347713" cy="1320800"/>
          </a:xfrm>
        </p:spPr>
        <p:txBody>
          <a:bodyPr/>
          <a:lstStyle/>
          <a:p>
            <a:r>
              <a:rPr lang="en-US" dirty="0"/>
              <a:t>Hebrew Step-By-Step </a:t>
            </a:r>
            <a:br>
              <a:rPr lang="en-US" dirty="0"/>
            </a:br>
            <a:r>
              <a:rPr lang="en-US" sz="2000" dirty="0"/>
              <a:t>by Rae Antonoff for JLearnHub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727" y="1035796"/>
            <a:ext cx="6631174" cy="540133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Makes extensive use of silly mnemonics</a:t>
            </a:r>
          </a:p>
          <a:p>
            <a:pPr lvl="1"/>
            <a:r>
              <a:rPr lang="en-US" dirty="0"/>
              <a:t>Exposes students to multiple fonts</a:t>
            </a:r>
          </a:p>
          <a:p>
            <a:pPr lvl="1"/>
            <a:r>
              <a:rPr lang="en-US" dirty="0"/>
              <a:t>Introduces small but relevant grammatical concepts throughout (e.g. prefix vs. suffix, basic prepositions, etc.)</a:t>
            </a:r>
          </a:p>
          <a:p>
            <a:pPr lvl="1"/>
            <a:r>
              <a:rPr lang="en-US" dirty="0"/>
              <a:t>Award page at the end of each packet</a:t>
            </a:r>
          </a:p>
          <a:p>
            <a:pPr lvl="1"/>
            <a:r>
              <a:rPr lang="en-US" dirty="0"/>
              <a:t>Can print out just some pages for Review or Boot-Camp situations</a:t>
            </a:r>
          </a:p>
          <a:p>
            <a:pPr lvl="1"/>
            <a:r>
              <a:rPr lang="en-US" dirty="0"/>
              <a:t>So far, student feedback indicates it’s easy and enjoyable to navigate on one’s own</a:t>
            </a:r>
          </a:p>
          <a:p>
            <a:pPr lvl="1"/>
            <a:r>
              <a:rPr lang="en-US" dirty="0"/>
              <a:t>Colorful! (But also still works great when printed in B&amp;W.)</a:t>
            </a:r>
          </a:p>
          <a:p>
            <a:pPr lvl="1"/>
            <a:r>
              <a:rPr lang="en-US" dirty="0"/>
              <a:t>Coordinated soundboards &amp; review games now available on </a:t>
            </a:r>
            <a:r>
              <a:rPr lang="en-US" dirty="0" err="1"/>
              <a:t>JiTap</a:t>
            </a:r>
            <a:r>
              <a:rPr lang="en-US" dirty="0"/>
              <a:t>, JLearnHub.com, and the </a:t>
            </a:r>
            <a:r>
              <a:rPr lang="en-US" dirty="0" err="1"/>
              <a:t>ShalomLearning</a:t>
            </a:r>
            <a:r>
              <a:rPr lang="en-US" dirty="0"/>
              <a:t> LMS</a:t>
            </a:r>
          </a:p>
          <a:p>
            <a:pPr lvl="1"/>
            <a:r>
              <a:rPr lang="en-US" dirty="0" err="1"/>
              <a:t>ShalomLearning</a:t>
            </a:r>
            <a:r>
              <a:rPr lang="en-US" dirty="0"/>
              <a:t> LMS offers individual student progress tracking, written &amp; audio recording assignment uploads, badges, &amp; more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Colorful (expensive to print nicely)</a:t>
            </a:r>
          </a:p>
          <a:p>
            <a:pPr lvl="1"/>
            <a:r>
              <a:rPr lang="en-US" dirty="0"/>
              <a:t>Coordinating video, audio, &amp; web games still in development</a:t>
            </a:r>
          </a:p>
          <a:p>
            <a:pPr lvl="1"/>
            <a:r>
              <a:rPr lang="en-US" dirty="0"/>
              <a:t>Some of the exercises do not work for all students (though they’re also skippable)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" y="6437135"/>
            <a:ext cx="762218" cy="420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7" y="6258517"/>
            <a:ext cx="496169" cy="497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6" y="6258516"/>
            <a:ext cx="496169" cy="49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3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D2A3D-F4C8-40D2-8F4A-04F20BD64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2"/>
                </a:solidFill>
              </a:rPr>
              <a:t>T’fillah Literacy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1DE91B-449B-42F0-A40D-64233F2B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5540" r="3614" b="6165"/>
          <a:stretch/>
        </p:blipFill>
        <p:spPr>
          <a:xfrm rot="21170331">
            <a:off x="4032880" y="3803556"/>
            <a:ext cx="2490312" cy="2376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090BC3-E70E-4435-8343-986AF8BFC9D1}"/>
              </a:ext>
            </a:extLst>
          </p:cNvPr>
          <p:cNvSpPr/>
          <p:nvPr/>
        </p:nvSpPr>
        <p:spPr>
          <a:xfrm rot="1406055">
            <a:off x="1566335" y="2695082"/>
            <a:ext cx="3307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/>
            </a:prstTxWarp>
            <a:spAutoFit/>
          </a:bodyPr>
          <a:lstStyle/>
          <a:p>
            <a:pPr algn="ctr"/>
            <a:r>
              <a:rPr lang="he-IL" sz="5400" b="1" cap="none" spc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בָּרוּךְ אַתָּה יְיָ</a:t>
            </a:r>
            <a:endParaRPr lang="en-US" sz="5400" b="1" cap="none" spc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83EE5A-D186-45CB-A171-F3075026FDB4}"/>
              </a:ext>
            </a:extLst>
          </p:cNvPr>
          <p:cNvSpPr/>
          <p:nvPr/>
        </p:nvSpPr>
        <p:spPr>
          <a:xfrm>
            <a:off x="1006747" y="3842547"/>
            <a:ext cx="3307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/>
            </a:prstTxWarp>
            <a:spAutoFit/>
          </a:bodyPr>
          <a:lstStyle/>
          <a:p>
            <a:pPr algn="ctr"/>
            <a:r>
              <a:rPr lang="he-IL" sz="5400" b="1" cap="none" spc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וְאָהַבְתָּ אֵת יְיָ</a:t>
            </a:r>
            <a:endParaRPr lang="en-US" sz="5400" b="1" cap="none" spc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611D96-E815-454D-9B26-23AEC1682DEA}"/>
              </a:ext>
            </a:extLst>
          </p:cNvPr>
          <p:cNvSpPr/>
          <p:nvPr/>
        </p:nvSpPr>
        <p:spPr>
          <a:xfrm rot="20393752">
            <a:off x="796960" y="5214416"/>
            <a:ext cx="3307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/>
            </a:prstTxWarp>
            <a:spAutoFit/>
          </a:bodyPr>
          <a:lstStyle/>
          <a:p>
            <a:pPr algn="ctr"/>
            <a:r>
              <a:rPr lang="he-IL" sz="5400" b="1" cap="none" spc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עָלֵינוּ לְשַׁבֵּחַ </a:t>
            </a:r>
            <a:endParaRPr lang="en-US" sz="5400" b="1" cap="none" spc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71BC3D-55F0-41C5-A902-F68B092ABF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t="6388" r="8220" b="4384"/>
          <a:stretch/>
        </p:blipFill>
        <p:spPr>
          <a:xfrm rot="780000">
            <a:off x="4893017" y="1818273"/>
            <a:ext cx="1796405" cy="18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03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588336"/>
            <a:ext cx="6347713" cy="1320800"/>
          </a:xfrm>
        </p:spPr>
        <p:txBody>
          <a:bodyPr/>
          <a:lstStyle/>
          <a:p>
            <a:r>
              <a:rPr lang="en-US" dirty="0" err="1"/>
              <a:t>Mitkadem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190847"/>
            <a:ext cx="6631174" cy="5401339"/>
          </a:xfrm>
        </p:spPr>
        <p:txBody>
          <a:bodyPr>
            <a:normAutofit/>
          </a:bodyPr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Robust answer keys</a:t>
            </a:r>
          </a:p>
          <a:p>
            <a:pPr lvl="1"/>
            <a:r>
              <a:rPr lang="en-US" dirty="0"/>
              <a:t>Sleek production quality</a:t>
            </a:r>
          </a:p>
          <a:p>
            <a:pPr lvl="1"/>
            <a:r>
              <a:rPr lang="en-US" dirty="0"/>
              <a:t>Each Ramah (level) has a To-Do List page at the front</a:t>
            </a:r>
          </a:p>
          <a:p>
            <a:pPr lvl="1"/>
            <a:r>
              <a:rPr lang="en-US" dirty="0"/>
              <a:t>Able to pick and choose types of activities to require</a:t>
            </a:r>
          </a:p>
          <a:p>
            <a:pPr lvl="1"/>
            <a:r>
              <a:rPr lang="en-US" dirty="0" err="1"/>
              <a:t>Ramot</a:t>
            </a:r>
            <a:r>
              <a:rPr lang="en-US" dirty="0"/>
              <a:t> (levels) are in a clear progression, which educators can choose to reorder (i.e. do Ramah 4, then 7, then 3…)</a:t>
            </a:r>
          </a:p>
          <a:p>
            <a:pPr lvl="1"/>
            <a:r>
              <a:rPr lang="en-US" dirty="0"/>
              <a:t>Emphasizes meaning-making over recitation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Not at all conducive to whole-class work</a:t>
            </a:r>
          </a:p>
          <a:p>
            <a:pPr lvl="1"/>
            <a:r>
              <a:rPr lang="en-US" dirty="0"/>
              <a:t>Amount of material can be overwhelming – many supplemental schools remove some sections</a:t>
            </a:r>
          </a:p>
          <a:p>
            <a:pPr lvl="1"/>
            <a:r>
              <a:rPr lang="en-US" dirty="0"/>
              <a:t>Implementation often very rocky at first</a:t>
            </a:r>
          </a:p>
          <a:p>
            <a:pPr lvl="1"/>
            <a:r>
              <a:rPr lang="en-US" dirty="0"/>
              <a:t>Emphasizes meaning-making over recitation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" y="6437135"/>
            <a:ext cx="762218" cy="420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7" y="6258517"/>
            <a:ext cx="496169" cy="497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6" y="6258516"/>
            <a:ext cx="496169" cy="49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25796"/>
          </a:xfrm>
        </p:spPr>
        <p:txBody>
          <a:bodyPr/>
          <a:lstStyle/>
          <a:p>
            <a:r>
              <a:rPr lang="en-US" dirty="0"/>
              <a:t>Self-Guided </a:t>
            </a:r>
            <a:r>
              <a:rPr lang="en-US" dirty="0" err="1"/>
              <a:t>Hineni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435395"/>
            <a:ext cx="6347714" cy="5209954"/>
          </a:xfrm>
        </p:spPr>
        <p:txBody>
          <a:bodyPr>
            <a:normAutofit/>
          </a:bodyPr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Group-pace and self-pace flexible: excellent for students who attend class in person sporadically but want to keep up with a class that otherwise progresses as a group</a:t>
            </a:r>
          </a:p>
          <a:p>
            <a:pPr lvl="1"/>
            <a:r>
              <a:rPr lang="en-US" dirty="0"/>
              <a:t>Goes along with Click-and-Pray on the Behrman House website for auditory input</a:t>
            </a:r>
          </a:p>
          <a:p>
            <a:pPr lvl="1"/>
            <a:r>
              <a:rPr lang="en-US" dirty="0"/>
              <a:t>Balanced emphasis on recitation and meaning-making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For Level 1, Click-and-Pray reads the entire line when clicked rather than individual words; some prayers it will finish the whole prayer rather than stopping at the end of the line.</a:t>
            </a:r>
          </a:p>
          <a:p>
            <a:pPr lvl="1"/>
            <a:r>
              <a:rPr lang="en-US" dirty="0"/>
              <a:t>One speed: may go too fast for some students</a:t>
            </a:r>
          </a:p>
          <a:p>
            <a:pPr lvl="1"/>
            <a:r>
              <a:rPr lang="en-US" dirty="0"/>
              <a:t>Reading only for most prayers – to learn tunes, need to supplement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" y="6437135"/>
            <a:ext cx="762218" cy="420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7" y="6258517"/>
            <a:ext cx="496169" cy="497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6" y="6258516"/>
            <a:ext cx="496169" cy="49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7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05" y="609600"/>
            <a:ext cx="7192925" cy="825796"/>
          </a:xfrm>
        </p:spPr>
        <p:txBody>
          <a:bodyPr>
            <a:normAutofit fontScale="90000"/>
          </a:bodyPr>
          <a:lstStyle/>
          <a:p>
            <a:r>
              <a:rPr lang="en-US" dirty="0"/>
              <a:t>Torah Aura </a:t>
            </a:r>
            <a:r>
              <a:rPr lang="en-US" dirty="0" err="1"/>
              <a:t>T’fillot</a:t>
            </a:r>
            <a:r>
              <a:rPr lang="en-US" dirty="0"/>
              <a:t> / </a:t>
            </a:r>
            <a:r>
              <a:rPr lang="en-US" dirty="0" err="1"/>
              <a:t>ShalomLearning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435395"/>
            <a:ext cx="6347714" cy="5209954"/>
          </a:xfrm>
        </p:spPr>
        <p:txBody>
          <a:bodyPr>
            <a:normAutofit/>
          </a:bodyPr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Group-pace and self-pace flexible: works for students who attend class in person sporadically but want to keep up with a class that otherwise progresses as a group</a:t>
            </a:r>
          </a:p>
          <a:p>
            <a:pPr lvl="1"/>
            <a:r>
              <a:rPr lang="en-US" dirty="0"/>
              <a:t>Full LMS with brief thematic introduction, prayer audio, and student recording uploads</a:t>
            </a:r>
          </a:p>
          <a:p>
            <a:pPr lvl="1"/>
            <a:r>
              <a:rPr lang="en-US" dirty="0"/>
              <a:t>Lots of prayers available, many with Reform and Traditional options where applicable</a:t>
            </a:r>
          </a:p>
          <a:p>
            <a:pPr lvl="1"/>
            <a:r>
              <a:rPr lang="en-US" dirty="0"/>
              <a:t>Primary emphasis on recitation over meaning-making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Primary emphasis on recitation over meaning-making</a:t>
            </a:r>
          </a:p>
          <a:p>
            <a:pPr lvl="1"/>
            <a:r>
              <a:rPr lang="en-US" dirty="0"/>
              <a:t>Works best with regular tech/device access for each student </a:t>
            </a:r>
          </a:p>
          <a:p>
            <a:pPr lvl="1"/>
            <a:r>
              <a:rPr lang="en-US" dirty="0"/>
              <a:t>Typography/graphic/design quality is mediocre, may be challenging for students with visual processing disabilities (e.g. dyslexia)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" y="6437135"/>
            <a:ext cx="762218" cy="420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7" y="6258517"/>
            <a:ext cx="496169" cy="497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6" y="6258516"/>
            <a:ext cx="496169" cy="49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8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87B455-C581-4BC9-9277-4A36DEB2A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28860" cy="3918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Torah_Blessings_root_natan_5731f64468e5b.jpg">
            <a:extLst>
              <a:ext uri="{FF2B5EF4-FFF2-40B4-BE49-F238E27FC236}">
                <a16:creationId xmlns:a16="http://schemas.microsoft.com/office/drawing/2014/main" id="{1A26C0FC-53F5-41FF-BEB3-A1426C77C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7" y="4147870"/>
            <a:ext cx="771525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9535D3-CBAE-4E55-A129-614638A80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955" y="558209"/>
            <a:ext cx="6015906" cy="612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495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a Successful </a:t>
            </a:r>
            <a:br>
              <a:rPr lang="en-US" dirty="0"/>
            </a:br>
            <a:r>
              <a:rPr lang="en-US" dirty="0"/>
              <a:t>Self-Paced Learning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160590"/>
            <a:ext cx="6347714" cy="446349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/>
              <a:t>Self-Paced ≠ Unguided</a:t>
            </a:r>
          </a:p>
          <a:p>
            <a:r>
              <a:rPr lang="en-US" sz="2400" dirty="0"/>
              <a:t>Learning materials with self-evident instructions</a:t>
            </a:r>
          </a:p>
          <a:p>
            <a:r>
              <a:rPr lang="en-US" sz="2400" dirty="0"/>
              <a:t>Answer key for students to check their own work OR enough staff to check </a:t>
            </a:r>
            <a:r>
              <a:rPr lang="en-US" sz="2400" u="sng" dirty="0"/>
              <a:t>each </a:t>
            </a:r>
            <a:r>
              <a:rPr lang="en-US" sz="2400" dirty="0"/>
              <a:t>student’s work </a:t>
            </a:r>
            <a:r>
              <a:rPr lang="en-US" sz="2400" i="1" dirty="0"/>
              <a:t>at least</a:t>
            </a:r>
            <a:r>
              <a:rPr lang="en-US" sz="2400" dirty="0"/>
              <a:t> once per session</a:t>
            </a:r>
          </a:p>
          <a:p>
            <a:r>
              <a:rPr lang="en-US" sz="2400" dirty="0"/>
              <a:t>Source for auditory input</a:t>
            </a:r>
          </a:p>
          <a:p>
            <a:r>
              <a:rPr lang="en-US" sz="2400" dirty="0"/>
              <a:t>Opportunities for assessment &amp; feedback</a:t>
            </a:r>
          </a:p>
          <a:p>
            <a:r>
              <a:rPr lang="en-US" sz="2400" dirty="0"/>
              <a:t>Clear progression path for moving from lesson to lesson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7" y="6258517"/>
            <a:ext cx="496169" cy="497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7" y="6258516"/>
            <a:ext cx="496169" cy="497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" y="6437135"/>
            <a:ext cx="762218" cy="42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4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78391"/>
            <a:ext cx="6347713" cy="1320800"/>
          </a:xfrm>
        </p:spPr>
        <p:txBody>
          <a:bodyPr/>
          <a:lstStyle/>
          <a:p>
            <a:r>
              <a:rPr lang="en-US" dirty="0"/>
              <a:t>Beit Midrash Prayer Guides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69" y="1031359"/>
            <a:ext cx="6985591" cy="5826642"/>
          </a:xfrm>
        </p:spPr>
        <p:txBody>
          <a:bodyPr>
            <a:normAutofit/>
          </a:bodyPr>
          <a:lstStyle/>
          <a:p>
            <a:r>
              <a:rPr lang="en-US" dirty="0">
                <a:hlinkClick r:id="rId2" action="ppaction://hlinkfile"/>
              </a:rPr>
              <a:t>Guide S01 – Bar’chu</a:t>
            </a:r>
            <a:endParaRPr lang="en-US" dirty="0"/>
          </a:p>
          <a:p>
            <a:r>
              <a:rPr lang="en-US" dirty="0">
                <a:hlinkClick r:id="rId3" action="ppaction://hlinkfile"/>
              </a:rPr>
              <a:t>Guide S04 – Sh’ma</a:t>
            </a:r>
            <a:endParaRPr lang="en-US" dirty="0"/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Blended learning – expects students to use their “21</a:t>
            </a:r>
            <a:r>
              <a:rPr lang="en-US" baseline="30000" dirty="0"/>
              <a:t>st</a:t>
            </a:r>
            <a:r>
              <a:rPr lang="en-US" dirty="0"/>
              <a:t> Century Skills,” e.g. advanced search parameters and filtering search results for source quality</a:t>
            </a:r>
          </a:p>
          <a:p>
            <a:pPr lvl="1"/>
            <a:r>
              <a:rPr lang="en-US" dirty="0"/>
              <a:t>Coordinated audio and video – read and sung, many in multiple speeds, on YouTube and an HTML5 site (accessible on every device, including mobile) : </a:t>
            </a:r>
            <a:r>
              <a:rPr lang="en-US" dirty="0">
                <a:hlinkClick r:id="rId4"/>
              </a:rPr>
              <a:t>www.JLearnHub.com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StudyHub</a:t>
            </a:r>
            <a:r>
              <a:rPr lang="en-US" dirty="0">
                <a:sym typeface="Wingdings" panose="05000000000000000000" pitchFamily="2" charset="2"/>
              </a:rPr>
              <a:t>  Prayers</a:t>
            </a:r>
            <a:endParaRPr lang="en-US" dirty="0"/>
          </a:p>
          <a:p>
            <a:pPr lvl="1"/>
            <a:r>
              <a:rPr lang="en-US" dirty="0"/>
              <a:t>Intended to be a modular / “Interchangeable Parts” program: choose the prayers to cover and the order in which to provide them to students (or follow the recommended order)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Challenging transition to learning how to learn independently &amp; in chevruta</a:t>
            </a:r>
          </a:p>
          <a:p>
            <a:pPr lvl="1"/>
            <a:r>
              <a:rPr lang="en-US" dirty="0"/>
              <a:t>Still in development… but more prayers are coming!</a:t>
            </a:r>
          </a:p>
        </p:txBody>
      </p:sp>
      <p:sp>
        <p:nvSpPr>
          <p:cNvPr id="4" name="Rectangle 3"/>
          <p:cNvSpPr/>
          <p:nvPr/>
        </p:nvSpPr>
        <p:spPr>
          <a:xfrm>
            <a:off x="5934776" y="760527"/>
            <a:ext cx="29309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Potential Prayers: </a:t>
            </a:r>
            <a:r>
              <a:rPr lang="en-US" dirty="0">
                <a:hlinkClick r:id="rId5"/>
              </a:rPr>
              <a:t>https://docs.google.com/spreadsheets/d/1vCrf14zRptWazJ5pHIh4299bL1nxSVq5fEKItI3LIIE/edit#gid=0</a:t>
            </a:r>
            <a:r>
              <a:rPr lang="en-US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" y="6437135"/>
            <a:ext cx="762218" cy="420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7" y="6258517"/>
            <a:ext cx="496169" cy="497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6" y="6258516"/>
            <a:ext cx="496169" cy="49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2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499" y="1473200"/>
            <a:ext cx="5080001" cy="363855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Challenges &amp; Opportunities </a:t>
            </a:r>
            <a:br>
              <a:rPr lang="en-US" sz="4800" dirty="0"/>
            </a:br>
            <a:r>
              <a:rPr lang="en-US" sz="4800" dirty="0"/>
              <a:t>of Self-Paced </a:t>
            </a:r>
            <a:br>
              <a:rPr lang="en-US" sz="4800" dirty="0"/>
            </a:br>
            <a:r>
              <a:rPr lang="en-US" sz="4800" dirty="0"/>
              <a:t>Hebrew Programs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" y="6437135"/>
            <a:ext cx="762218" cy="420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7" y="6258517"/>
            <a:ext cx="496169" cy="497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6" y="6258516"/>
            <a:ext cx="496169" cy="49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4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52" y="1293107"/>
            <a:ext cx="5680702" cy="2162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8891" y="3587391"/>
            <a:ext cx="3762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hlinkClick r:id="rId3"/>
              </a:rPr>
              <a:t>www.JLearnHub.com</a:t>
            </a:r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US" dirty="0">
                <a:solidFill>
                  <a:schemeClr val="accent1"/>
                </a:solidFill>
                <a:hlinkClick r:id="rId4"/>
              </a:rPr>
              <a:t>www.facebook.com/JLearnHub</a:t>
            </a:r>
            <a:r>
              <a:rPr lang="en-US" dirty="0">
                <a:solidFill>
                  <a:schemeClr val="accent1"/>
                </a:solidFill>
              </a:rPr>
              <a:t>  </a:t>
            </a:r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07524" y="5250467"/>
            <a:ext cx="38653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Rae Antonoff Portnoy, MAJE</a:t>
            </a:r>
            <a:br>
              <a:rPr lang="en-US" dirty="0"/>
            </a:br>
            <a:r>
              <a:rPr lang="en-US" sz="1400" dirty="0"/>
              <a:t>Founder &amp; Director</a:t>
            </a:r>
            <a:endParaRPr lang="en-US" dirty="0"/>
          </a:p>
          <a:p>
            <a:pPr algn="ctr"/>
            <a:r>
              <a:rPr lang="en-US" dirty="0">
                <a:hlinkClick r:id="rId5"/>
              </a:rPr>
              <a:t>rae@antonoff.net</a:t>
            </a:r>
            <a:endParaRPr lang="en-US" dirty="0"/>
          </a:p>
          <a:p>
            <a:pPr algn="ctr"/>
            <a:r>
              <a:rPr lang="en-US" dirty="0">
                <a:hlinkClick r:id="rId6"/>
              </a:rPr>
              <a:t>rae@jlearnhub.com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028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has tried a self-paced Hebrew learning program?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Which program(s)/material(s)?</a:t>
            </a:r>
          </a:p>
          <a:p>
            <a:endParaRPr lang="en-US" sz="3200" dirty="0"/>
          </a:p>
          <a:p>
            <a:r>
              <a:rPr lang="en-US" sz="3200" dirty="0"/>
              <a:t>What strengths did the program have in your experience?</a:t>
            </a:r>
          </a:p>
          <a:p>
            <a:r>
              <a:rPr lang="en-US" sz="3200" dirty="0"/>
              <a:t>What were the greatest challenges?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7" y="6258517"/>
            <a:ext cx="496169" cy="497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6" y="6258517"/>
            <a:ext cx="496169" cy="497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" y="6437135"/>
            <a:ext cx="762218" cy="42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9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Try Self-Paced Learning in Hebrew School?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930400"/>
            <a:ext cx="6347714" cy="4725581"/>
          </a:xfrm>
        </p:spPr>
        <p:txBody>
          <a:bodyPr>
            <a:normAutofit/>
          </a:bodyPr>
          <a:lstStyle/>
          <a:p>
            <a:r>
              <a:rPr lang="en-US" sz="2000" dirty="0"/>
              <a:t>Logistical/Practical Reasons</a:t>
            </a:r>
          </a:p>
          <a:p>
            <a:pPr lvl="1"/>
            <a:r>
              <a:rPr lang="en-US" sz="1800" dirty="0"/>
              <a:t>Irregular attendance</a:t>
            </a:r>
          </a:p>
          <a:p>
            <a:pPr lvl="1"/>
            <a:r>
              <a:rPr lang="en-US" sz="1800" dirty="0"/>
              <a:t>Push for greater flexibility in Jewish educational options</a:t>
            </a:r>
          </a:p>
          <a:p>
            <a:pPr lvl="1"/>
            <a:r>
              <a:rPr lang="en-US" sz="1800" dirty="0"/>
              <a:t>Potential for greater differentiation by students’ learning strengths and challenges</a:t>
            </a:r>
          </a:p>
          <a:p>
            <a:r>
              <a:rPr lang="en-US" sz="2000" dirty="0"/>
              <a:t>Theoretical/Ideological Reasons</a:t>
            </a:r>
          </a:p>
          <a:p>
            <a:pPr lvl="1"/>
            <a:r>
              <a:rPr lang="en-US" sz="1800" dirty="0"/>
              <a:t>Fosters lifelong independent study skills</a:t>
            </a:r>
          </a:p>
          <a:p>
            <a:pPr lvl="1"/>
            <a:r>
              <a:rPr lang="en-US" sz="1800" dirty="0"/>
              <a:t>Students take ownership of their learning</a:t>
            </a:r>
          </a:p>
          <a:p>
            <a:pPr lvl="1"/>
            <a:r>
              <a:rPr lang="en-US" sz="1800" dirty="0"/>
              <a:t>Can disrupt the “graduation requirement” approach to pre-B’nai Mitzvah learning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7" y="6258517"/>
            <a:ext cx="496169" cy="497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6" y="6258516"/>
            <a:ext cx="496169" cy="497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" y="6437135"/>
            <a:ext cx="762218" cy="42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7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Theory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Flexibility</a:t>
            </a:r>
          </a:p>
          <a:p>
            <a:r>
              <a:rPr lang="en-US" sz="3200" dirty="0"/>
              <a:t>Differentiation</a:t>
            </a:r>
          </a:p>
          <a:p>
            <a:r>
              <a:rPr lang="en-US" sz="3200" dirty="0"/>
              <a:t>Foster natural curiosity</a:t>
            </a:r>
          </a:p>
          <a:p>
            <a:r>
              <a:rPr lang="en-US" sz="3200" dirty="0"/>
              <a:t>Culture change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" y="6437135"/>
            <a:ext cx="762218" cy="420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7" y="6258517"/>
            <a:ext cx="496169" cy="497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6" y="6258516"/>
            <a:ext cx="496169" cy="49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90578"/>
            <a:ext cx="6347714" cy="4350786"/>
          </a:xfrm>
        </p:spPr>
        <p:txBody>
          <a:bodyPr>
            <a:noAutofit/>
          </a:bodyPr>
          <a:lstStyle/>
          <a:p>
            <a:r>
              <a:rPr lang="en-US" sz="3200" dirty="0"/>
              <a:t>Setup: Classroom vs. </a:t>
            </a:r>
            <a:br>
              <a:rPr lang="en-US" sz="3200" dirty="0"/>
            </a:br>
            <a:r>
              <a:rPr lang="en-US" sz="3200" dirty="0"/>
              <a:t>“Beit Midrash” style</a:t>
            </a:r>
          </a:p>
          <a:p>
            <a:r>
              <a:rPr lang="en-US" sz="3200" dirty="0"/>
              <a:t>Staffing</a:t>
            </a:r>
          </a:p>
          <a:p>
            <a:r>
              <a:rPr lang="en-US" sz="3200" dirty="0"/>
              <a:t>Assessment and positive reinforcement</a:t>
            </a:r>
          </a:p>
          <a:p>
            <a:r>
              <a:rPr lang="en-US" sz="3200" dirty="0"/>
              <a:t>Transition time</a:t>
            </a:r>
          </a:p>
          <a:p>
            <a:r>
              <a:rPr lang="en-US" sz="3200" dirty="0"/>
              <a:t>Materials &amp; Technology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" y="6437135"/>
            <a:ext cx="762218" cy="420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7" y="6258517"/>
            <a:ext cx="496169" cy="497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6" y="6258516"/>
            <a:ext cx="496169" cy="49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0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Out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79943"/>
            <a:ext cx="6643256" cy="46995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	</a:t>
            </a:r>
            <a:r>
              <a:rPr lang="en-US" sz="2000" b="1" u="sng" dirty="0"/>
              <a:t>DECODING</a:t>
            </a:r>
          </a:p>
          <a:p>
            <a:r>
              <a:rPr lang="en-US" sz="2000" dirty="0"/>
              <a:t>Phonetic Hebrew Decoding – by Sara Rosen</a:t>
            </a:r>
          </a:p>
          <a:p>
            <a:r>
              <a:rPr lang="en-US" sz="2000" dirty="0"/>
              <a:t>Shalom Hebrew – Behrman House</a:t>
            </a:r>
          </a:p>
          <a:p>
            <a:r>
              <a:rPr lang="en-US" sz="2000" dirty="0"/>
              <a:t>Let’s Learn Hebrew Side By Side - JECC</a:t>
            </a:r>
          </a:p>
          <a:p>
            <a:r>
              <a:rPr lang="en-US" sz="2000" dirty="0"/>
              <a:t>Hebrew Step-By-Step – by Rae Antonoff / JLearnHub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u="sng" dirty="0"/>
              <a:t>PRAYER HEBREW</a:t>
            </a:r>
          </a:p>
          <a:p>
            <a:r>
              <a:rPr lang="en-US" sz="2000" dirty="0" err="1"/>
              <a:t>Mitkadem</a:t>
            </a:r>
            <a:r>
              <a:rPr lang="en-US" sz="2000" dirty="0"/>
              <a:t> – Behrman House (originally URJ)</a:t>
            </a:r>
          </a:p>
          <a:p>
            <a:r>
              <a:rPr lang="en-US" sz="2000" dirty="0"/>
              <a:t>Self-Guided </a:t>
            </a:r>
            <a:r>
              <a:rPr lang="en-US" sz="2000" dirty="0" err="1"/>
              <a:t>Hineni</a:t>
            </a:r>
            <a:r>
              <a:rPr lang="en-US" sz="2000" dirty="0"/>
              <a:t> - Behrman House</a:t>
            </a:r>
          </a:p>
          <a:p>
            <a:r>
              <a:rPr lang="en-US" sz="2000" dirty="0"/>
              <a:t>Torah Aura / </a:t>
            </a:r>
            <a:r>
              <a:rPr lang="en-US" sz="2000" dirty="0" err="1"/>
              <a:t>ShalomLearning</a:t>
            </a:r>
            <a:endParaRPr lang="en-US" sz="2000" dirty="0"/>
          </a:p>
          <a:p>
            <a:r>
              <a:rPr lang="en-US" sz="2000" dirty="0"/>
              <a:t>Beit Midrash Prayer Guides – by Rae Antonoff / JLearnHub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" y="6437135"/>
            <a:ext cx="762218" cy="420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7" y="6258517"/>
            <a:ext cx="496169" cy="497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6" y="6258516"/>
            <a:ext cx="496169" cy="49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9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accent2"/>
                </a:solidFill>
              </a:rPr>
              <a:t>Decoding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" y="6437135"/>
            <a:ext cx="762218" cy="420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7" y="6258517"/>
            <a:ext cx="496169" cy="497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6" y="6258516"/>
            <a:ext cx="496169" cy="497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B6B6C-9BBC-4CE2-B55F-793C9859CACD}"/>
              </a:ext>
            </a:extLst>
          </p:cNvPr>
          <p:cNvSpPr txBox="1"/>
          <p:nvPr/>
        </p:nvSpPr>
        <p:spPr>
          <a:xfrm rot="1531659">
            <a:off x="3854842" y="2105561"/>
            <a:ext cx="401966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1500" dirty="0">
                <a:solidFill>
                  <a:schemeClr val="accent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שַׂבּ</a:t>
            </a:r>
            <a:r>
              <a:rPr lang="he-IL" sz="13800" dirty="0">
                <a:solidFill>
                  <a:schemeClr val="accent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ָ</a:t>
            </a:r>
            <a:r>
              <a:rPr lang="he-IL" sz="16600" dirty="0">
                <a:solidFill>
                  <a:schemeClr val="accent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</a:t>
            </a:r>
            <a:endParaRPr lang="en-US" sz="13800" dirty="0">
              <a:solidFill>
                <a:schemeClr val="accent4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F81775-9DDB-4B53-891A-05D55F43B39D}"/>
              </a:ext>
            </a:extLst>
          </p:cNvPr>
          <p:cNvSpPr/>
          <p:nvPr/>
        </p:nvSpPr>
        <p:spPr>
          <a:xfrm>
            <a:off x="3426286" y="1930400"/>
            <a:ext cx="1869613" cy="1850572"/>
          </a:xfrm>
          <a:prstGeom prst="ellipse">
            <a:avLst/>
          </a:prstGeom>
          <a:solidFill>
            <a:schemeClr val="accent5">
              <a:alpha val="50000"/>
            </a:schemeClr>
          </a:solid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F2B09906-4AB7-4423-BB4D-375AE75358D0}"/>
              </a:ext>
            </a:extLst>
          </p:cNvPr>
          <p:cNvSpPr/>
          <p:nvPr/>
        </p:nvSpPr>
        <p:spPr>
          <a:xfrm rot="20249669">
            <a:off x="1537441" y="3441795"/>
            <a:ext cx="2035629" cy="250371"/>
          </a:xfrm>
          <a:prstGeom prst="flowChartTermina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decoder ring">
            <a:extLst>
              <a:ext uri="{FF2B5EF4-FFF2-40B4-BE49-F238E27FC236}">
                <a16:creationId xmlns:a16="http://schemas.microsoft.com/office/drawing/2014/main" id="{A43B878F-C201-451C-971C-0600E1702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51" y="4523922"/>
            <a:ext cx="4580015" cy="2096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83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16195"/>
            <a:ext cx="6347713" cy="1320800"/>
          </a:xfrm>
        </p:spPr>
        <p:txBody>
          <a:bodyPr/>
          <a:lstStyle/>
          <a:p>
            <a:r>
              <a:rPr lang="en-US" dirty="0"/>
              <a:t>Phonetic Hebrew Decoding </a:t>
            </a:r>
            <a:br>
              <a:rPr lang="en-US" dirty="0"/>
            </a:br>
            <a:r>
              <a:rPr lang="en-US" sz="2000" dirty="0"/>
              <a:t>by Sara Rosen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278124"/>
            <a:ext cx="8305801" cy="5363681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>
                <a:hlinkClick r:id="rId2"/>
              </a:rPr>
              <a:t>http://hebrewreading.com/portfolio-items/a-look-inside-book-1/</a:t>
            </a:r>
            <a:r>
              <a:rPr lang="en-US" sz="2200" dirty="0"/>
              <a:t> </a:t>
            </a:r>
          </a:p>
          <a:p>
            <a:r>
              <a:rPr lang="en-US" sz="2400" dirty="0">
                <a:hlinkClick r:id="rId3" action="ppaction://hlinkfile"/>
              </a:rPr>
              <a:t>Packet 3</a:t>
            </a:r>
            <a:endParaRPr lang="en-US" sz="2400" dirty="0"/>
          </a:p>
          <a:p>
            <a:r>
              <a:rPr lang="en-US" sz="2400" dirty="0"/>
              <a:t>Pros:</a:t>
            </a:r>
          </a:p>
          <a:p>
            <a:pPr lvl="1"/>
            <a:r>
              <a:rPr lang="en-US" sz="2000" dirty="0"/>
              <a:t>New app on the market</a:t>
            </a:r>
          </a:p>
          <a:p>
            <a:pPr lvl="1"/>
            <a:r>
              <a:rPr lang="en-US" sz="2000" dirty="0"/>
              <a:t>Broken down into very small steps</a:t>
            </a:r>
          </a:p>
          <a:p>
            <a:pPr lvl="1"/>
            <a:r>
              <a:rPr lang="en-US" sz="2000" dirty="0"/>
              <a:t>Great for younger learners</a:t>
            </a:r>
          </a:p>
          <a:p>
            <a:pPr lvl="1"/>
            <a:r>
              <a:rPr lang="en-US" sz="2000" dirty="0"/>
              <a:t>Introduces all letters with “AH” vowels before introducing any other vowels</a:t>
            </a:r>
          </a:p>
          <a:p>
            <a:pPr lvl="1"/>
            <a:r>
              <a:rPr lang="en-US" sz="2000" dirty="0"/>
              <a:t>Award pages at the end of each packet</a:t>
            </a:r>
          </a:p>
          <a:p>
            <a:pPr lvl="1"/>
            <a:r>
              <a:rPr lang="en-US" sz="2000" dirty="0"/>
              <a:t>Uses transliteration liberally</a:t>
            </a:r>
          </a:p>
          <a:p>
            <a:r>
              <a:rPr lang="en-US" sz="2400" dirty="0"/>
              <a:t>Cons:</a:t>
            </a:r>
          </a:p>
          <a:p>
            <a:pPr lvl="1"/>
            <a:r>
              <a:rPr lang="en-US" sz="2000" dirty="0"/>
              <a:t>Uses transliteration liberally</a:t>
            </a:r>
          </a:p>
          <a:p>
            <a:pPr lvl="1"/>
            <a:r>
              <a:rPr lang="en-US" sz="2000" dirty="0"/>
              <a:t>Illustrations on the juvenile side</a:t>
            </a:r>
          </a:p>
          <a:p>
            <a:pPr lvl="1"/>
            <a:r>
              <a:rPr lang="en-US" sz="2000" dirty="0"/>
              <a:t>Letter progression is less than ideal for some students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6" y="6437135"/>
            <a:ext cx="762218" cy="420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7" y="6258517"/>
            <a:ext cx="496169" cy="497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6" y="6258516"/>
            <a:ext cx="496169" cy="49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JLearnHub Theme">
      <a:dk1>
        <a:sysClr val="windowText" lastClr="000000"/>
      </a:dk1>
      <a:lt1>
        <a:sysClr val="window" lastClr="FFFFFF"/>
      </a:lt1>
      <a:dk2>
        <a:srgbClr val="006666"/>
      </a:dk2>
      <a:lt2>
        <a:srgbClr val="FFFFFF"/>
      </a:lt2>
      <a:accent1>
        <a:srgbClr val="01B0F1"/>
      </a:accent1>
      <a:accent2>
        <a:srgbClr val="10ACB8"/>
      </a:accent2>
      <a:accent3>
        <a:srgbClr val="B2B2B2"/>
      </a:accent3>
      <a:accent4>
        <a:srgbClr val="008080"/>
      </a:accent4>
      <a:accent5>
        <a:srgbClr val="85DFFF"/>
      </a:accent5>
      <a:accent6>
        <a:srgbClr val="4EE4F0"/>
      </a:accent6>
      <a:hlink>
        <a:srgbClr val="01B0F1"/>
      </a:hlink>
      <a:folHlink>
        <a:srgbClr val="10ACB8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12527</TotalTime>
  <Words>1134</Words>
  <Application>Microsoft Office PowerPoint</Application>
  <PresentationFormat>On-screen Show (4:3)</PresentationFormat>
  <Paragraphs>164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David</vt:lpstr>
      <vt:lpstr>Trebuchet MS</vt:lpstr>
      <vt:lpstr>Wingdings 3</vt:lpstr>
      <vt:lpstr>Facet</vt:lpstr>
      <vt:lpstr>“Guess what, Mom?  I’m teaching myself Hebrew!”</vt:lpstr>
      <vt:lpstr>Elements of a Successful  Self-Paced Learning Program</vt:lpstr>
      <vt:lpstr>Who has tried a self-paced Hebrew learning program?</vt:lpstr>
      <vt:lpstr>Why Try Self-Paced Learning in Hebrew School?</vt:lpstr>
      <vt:lpstr>The Theory </vt:lpstr>
      <vt:lpstr>The Practice</vt:lpstr>
      <vt:lpstr>What’s Out There</vt:lpstr>
      <vt:lpstr>Decoding</vt:lpstr>
      <vt:lpstr>Phonetic Hebrew Decoding  by Sara Rosen</vt:lpstr>
      <vt:lpstr>Shalom Hebrew | Behrman House</vt:lpstr>
      <vt:lpstr>Let’s Learn Hebrew Side by Side (JECC)</vt:lpstr>
      <vt:lpstr>PowerPoint Presentation</vt:lpstr>
      <vt:lpstr>PowerPoint Presentation</vt:lpstr>
      <vt:lpstr>Hebrew Step-By-Step  by Rae Antonoff for JLearnHub</vt:lpstr>
      <vt:lpstr>T’fillah Literacy</vt:lpstr>
      <vt:lpstr>Mitkadem</vt:lpstr>
      <vt:lpstr>Self-Guided Hineni</vt:lpstr>
      <vt:lpstr>Torah Aura T’fillot / ShalomLearning</vt:lpstr>
      <vt:lpstr>PowerPoint Presentation</vt:lpstr>
      <vt:lpstr>Beit Midrash Prayer Guides</vt:lpstr>
      <vt:lpstr>Challenges &amp; Opportunities  of Self-Paced  Hebrew Programs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“Guess what, Mom? I’m teaching myself Hebrew!”</dc:title>
  <dc:creator>rachel@antonoff.net</dc:creator>
  <cp:lastModifiedBy>Rae Antonoff</cp:lastModifiedBy>
  <cp:revision>79</cp:revision>
  <dcterms:created xsi:type="dcterms:W3CDTF">2015-08-01T18:54:03Z</dcterms:created>
  <dcterms:modified xsi:type="dcterms:W3CDTF">2019-07-29T05:56:34Z</dcterms:modified>
</cp:coreProperties>
</file>